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69" r:id="rId3"/>
    <p:sldId id="307" r:id="rId4"/>
    <p:sldId id="270" r:id="rId5"/>
    <p:sldId id="267" r:id="rId6"/>
    <p:sldId id="266" r:id="rId7"/>
    <p:sldId id="306" r:id="rId8"/>
    <p:sldId id="305" r:id="rId9"/>
    <p:sldId id="312" r:id="rId10"/>
    <p:sldId id="308" r:id="rId11"/>
    <p:sldId id="303" r:id="rId12"/>
    <p:sldId id="291" r:id="rId13"/>
    <p:sldId id="292" r:id="rId14"/>
    <p:sldId id="293" r:id="rId15"/>
    <p:sldId id="295" r:id="rId16"/>
    <p:sldId id="296" r:id="rId17"/>
    <p:sldId id="298" r:id="rId18"/>
    <p:sldId id="301" r:id="rId19"/>
    <p:sldId id="309" r:id="rId20"/>
    <p:sldId id="300" r:id="rId21"/>
    <p:sldId id="299" r:id="rId22"/>
    <p:sldId id="297" r:id="rId23"/>
    <p:sldId id="304" r:id="rId24"/>
    <p:sldId id="302" r:id="rId25"/>
    <p:sldId id="311" r:id="rId26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106C6A6-2F01-4FF1-8159-852CCFCAE9E4}">
          <p14:sldIdLst>
            <p14:sldId id="269"/>
            <p14:sldId id="307"/>
            <p14:sldId id="270"/>
            <p14:sldId id="267"/>
            <p14:sldId id="266"/>
            <p14:sldId id="306"/>
            <p14:sldId id="305"/>
            <p14:sldId id="312"/>
            <p14:sldId id="308"/>
            <p14:sldId id="303"/>
            <p14:sldId id="291"/>
            <p14:sldId id="292"/>
            <p14:sldId id="293"/>
            <p14:sldId id="295"/>
            <p14:sldId id="296"/>
            <p14:sldId id="298"/>
            <p14:sldId id="301"/>
            <p14:sldId id="309"/>
            <p14:sldId id="300"/>
            <p14:sldId id="299"/>
            <p14:sldId id="297"/>
            <p14:sldId id="304"/>
            <p14:sldId id="302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45F96D0-9C72-4C0B-848A-2E0075E25C88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CD5C7F7-B2EF-4921-A647-5C63CEF59A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3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58D56-908B-4AE1-A73B-2E814B4A94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12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E3966-F25C-4E6A-895A-A708415B34B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10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5201A-378D-4196-90E0-13B9DBBC347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1E3B-3BE0-4D70-B4F8-1E8D9C8EA02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15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A1C1-B78D-4F05-BDE2-6A992C098F4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13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F8C6-68F2-4BDC-ACB3-9FF57A973CAF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42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3DBA-5130-429F-862D-8F1595E6C95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50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B37C-E7B6-4424-AD05-335C3441551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85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0AED-424F-4EB4-8EB3-DB5DF0F6A6F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910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73EE-D8C3-4BCF-814D-DA07A5617AD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34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B2028-9705-411E-A9B3-1EE388B9C78E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914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1BE8-7EBE-4A94-B7C9-A81380579DC2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29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249D-748B-4F8E-AEBD-38E122D663C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93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9CA3-1AE0-445D-B198-28C5B7331B4C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D540-3971-4685-8981-2349182D2BA0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82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389D-45E4-4362-A8E3-9F1B07DC9FA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5FDB-FB00-4BBE-A4C6-581A5A8B160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6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D0DA-1FE9-41E5-9FE2-643A1C0DAB4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0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06CD-CDB9-4F93-BA6F-F956C950CC01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9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D9A3-7470-43D2-BFB5-ECECE513C0A9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1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78FAD-F7EA-473F-B0B1-C0A1FB3242C3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F1B1-7254-4D04-87E7-9493D32A7A6D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2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2B58-4F42-4F2B-995E-E42624015B07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0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A7C20-723F-4559-972C-103145419F56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39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7897-53DA-49D1-A618-16667533B245}" type="datetime1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09/12/2022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xavier.merlin@finances.gouv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malites.entreprises.gouv.fr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stre.entreprises.gouv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1644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Guichet unique formalités et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registre national des entreprises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sz="2800" b="1" dirty="0" smtClean="0">
                <a:solidFill>
                  <a:srgbClr val="0070C0"/>
                </a:solidFill>
              </a:rPr>
              <a:t>Présentation générale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799552" y="6231135"/>
            <a:ext cx="6592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prstClr val="black"/>
                </a:solidFill>
              </a:rPr>
              <a:t>Mission interministérielle simplification et modernisation des formalités des entreprises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014148" y="4674903"/>
            <a:ext cx="216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i="1" smtClean="0">
                <a:solidFill>
                  <a:prstClr val="black"/>
                </a:solidFill>
              </a:rPr>
              <a:t>Décembre 2022</a:t>
            </a:r>
            <a:endParaRPr lang="fr-FR" sz="2000" i="1" dirty="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Les étapes de la déclaration sur le guichet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95920" y="3208969"/>
            <a:ext cx="990080" cy="819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Création </a:t>
            </a:r>
          </a:p>
          <a:p>
            <a:pPr algn="ctr"/>
            <a:r>
              <a:rPr lang="fr-FR" sz="1100" dirty="0" smtClean="0"/>
              <a:t>de compte</a:t>
            </a:r>
            <a:endParaRPr lang="fr-FR" sz="1100" dirty="0"/>
          </a:p>
        </p:txBody>
      </p:sp>
      <p:sp>
        <p:nvSpPr>
          <p:cNvPr id="7" name="Rectangle 6"/>
          <p:cNvSpPr/>
          <p:nvPr/>
        </p:nvSpPr>
        <p:spPr>
          <a:xfrm>
            <a:off x="2631498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Saisie</a:t>
            </a:r>
            <a:endParaRPr lang="fr-FR" sz="1100" dirty="0"/>
          </a:p>
        </p:txBody>
      </p:sp>
      <p:sp>
        <p:nvSpPr>
          <p:cNvPr id="8" name="Rectangle 7"/>
          <p:cNvSpPr/>
          <p:nvPr/>
        </p:nvSpPr>
        <p:spPr>
          <a:xfrm>
            <a:off x="3992015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Dépôt de justificatifs</a:t>
            </a:r>
            <a:endParaRPr lang="fr-FR" sz="1100" dirty="0"/>
          </a:p>
        </p:txBody>
      </p:sp>
      <p:sp>
        <p:nvSpPr>
          <p:cNvPr id="9" name="Rectangle 8"/>
          <p:cNvSpPr/>
          <p:nvPr/>
        </p:nvSpPr>
        <p:spPr>
          <a:xfrm>
            <a:off x="5352532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Signature</a:t>
            </a:r>
            <a:endParaRPr lang="fr-FR" sz="1100" dirty="0"/>
          </a:p>
        </p:txBody>
      </p:sp>
      <p:sp>
        <p:nvSpPr>
          <p:cNvPr id="11" name="Rectangle 10"/>
          <p:cNvSpPr/>
          <p:nvPr/>
        </p:nvSpPr>
        <p:spPr>
          <a:xfrm>
            <a:off x="6713049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Paiement </a:t>
            </a:r>
            <a:endParaRPr lang="fr-FR" sz="1100" dirty="0"/>
          </a:p>
        </p:txBody>
      </p:sp>
      <p:sp>
        <p:nvSpPr>
          <p:cNvPr id="13" name="Rectangle 12"/>
          <p:cNvSpPr/>
          <p:nvPr/>
        </p:nvSpPr>
        <p:spPr>
          <a:xfrm>
            <a:off x="8073566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Compléments</a:t>
            </a:r>
            <a:endParaRPr lang="fr-FR" sz="1100" dirty="0"/>
          </a:p>
        </p:txBody>
      </p:sp>
      <p:sp>
        <p:nvSpPr>
          <p:cNvPr id="14" name="Rectangle 13"/>
          <p:cNvSpPr/>
          <p:nvPr/>
        </p:nvSpPr>
        <p:spPr>
          <a:xfrm>
            <a:off x="9434083" y="3208969"/>
            <a:ext cx="1015018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Suivi </a:t>
            </a:r>
            <a:endParaRPr lang="fr-FR" sz="1100" dirty="0"/>
          </a:p>
        </p:txBody>
      </p:sp>
      <p:sp>
        <p:nvSpPr>
          <p:cNvPr id="5" name="Rectangle 4"/>
          <p:cNvSpPr/>
          <p:nvPr/>
        </p:nvSpPr>
        <p:spPr>
          <a:xfrm>
            <a:off x="1295919" y="4264429"/>
            <a:ext cx="9153181" cy="315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Assistance 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631498" y="2884516"/>
            <a:ext cx="517415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8073566" y="2884516"/>
            <a:ext cx="23173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007033" y="247254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Dépôt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230544" y="2472545"/>
            <a:ext cx="2218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Traitement/validation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119745" y="5586153"/>
            <a:ext cx="6930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Chacune de ces étapes va être présentée individuellement dans la suite  </a:t>
            </a:r>
            <a:endParaRPr lang="fr-FR" dirty="0"/>
          </a:p>
        </p:txBody>
      </p:sp>
      <p:sp>
        <p:nvSpPr>
          <p:cNvPr id="23" name="Flèche droite 22"/>
          <p:cNvSpPr/>
          <p:nvPr/>
        </p:nvSpPr>
        <p:spPr>
          <a:xfrm>
            <a:off x="1558203" y="5644342"/>
            <a:ext cx="465513" cy="252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838200" y="1825625"/>
            <a:ext cx="4689764" cy="435133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 </a:t>
            </a:r>
            <a:r>
              <a:rPr lang="fr-FR" b="1" dirty="0" smtClean="0"/>
              <a:t>formulaire unique </a:t>
            </a:r>
            <a:r>
              <a:rPr lang="fr-FR" dirty="0" smtClean="0"/>
              <a:t>en ligne remplace les 56 formulaires papier CERFA qui existaient.</a:t>
            </a:r>
          </a:p>
          <a:p>
            <a:endParaRPr lang="fr-FR" dirty="0"/>
          </a:p>
          <a:p>
            <a:r>
              <a:rPr lang="fr-FR" dirty="0"/>
              <a:t>Ce formulaire </a:t>
            </a:r>
            <a:r>
              <a:rPr lang="fr-FR" b="1" dirty="0"/>
              <a:t>s’adapte</a:t>
            </a:r>
            <a:r>
              <a:rPr lang="fr-FR" dirty="0"/>
              <a:t> à la situation du déclarant, en fonction des réponses aux questions posées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Le contenu du formulaire est </a:t>
            </a:r>
            <a:r>
              <a:rPr lang="fr-FR" b="1" dirty="0" smtClean="0"/>
              <a:t>semblable</a:t>
            </a:r>
            <a:r>
              <a:rPr lang="fr-FR" dirty="0" smtClean="0"/>
              <a:t> aux formulaires précédents, à l’exception de questions d’orientation.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saisir une formalité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716" y="1690688"/>
            <a:ext cx="6325985" cy="390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9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713509" y="1584556"/>
            <a:ext cx="4689764" cy="50490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Des </a:t>
            </a:r>
            <a:r>
              <a:rPr lang="fr-FR" b="1" dirty="0" smtClean="0"/>
              <a:t>tutoriels vidéo</a:t>
            </a:r>
            <a:r>
              <a:rPr lang="fr-FR" dirty="0" smtClean="0"/>
              <a:t> présentent les étapes de la déclaration pas-à-pas.</a:t>
            </a:r>
          </a:p>
          <a:p>
            <a:endParaRPr lang="fr-FR" dirty="0"/>
          </a:p>
          <a:p>
            <a:r>
              <a:rPr lang="fr-FR" dirty="0" smtClean="0"/>
              <a:t>Des </a:t>
            </a:r>
            <a:r>
              <a:rPr lang="fr-FR" b="1" dirty="0" smtClean="0"/>
              <a:t>bulles d’aide </a:t>
            </a:r>
            <a:r>
              <a:rPr lang="fr-FR" dirty="0" smtClean="0"/>
              <a:t>donnent la définition des termes juridiques utilisés. </a:t>
            </a:r>
          </a:p>
          <a:p>
            <a:endParaRPr lang="fr-FR" dirty="0"/>
          </a:p>
          <a:p>
            <a:r>
              <a:rPr lang="fr-FR" dirty="0" smtClean="0"/>
              <a:t>Le guichet signale les champs qui doivent obligatoirement être remplis</a:t>
            </a:r>
          </a:p>
          <a:p>
            <a:endParaRPr lang="fr-FR" dirty="0"/>
          </a:p>
          <a:p>
            <a:r>
              <a:rPr lang="fr-FR" dirty="0" smtClean="0"/>
              <a:t>Il est possible de </a:t>
            </a:r>
            <a:r>
              <a:rPr lang="fr-FR" b="1" dirty="0" smtClean="0"/>
              <a:t>sauvegarder</a:t>
            </a:r>
            <a:r>
              <a:rPr lang="fr-FR" dirty="0" smtClean="0"/>
              <a:t> un brouillon et le reprendre ultérieurement. 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saisir une formalité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964" y="1690688"/>
            <a:ext cx="6533803" cy="3681457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>
            <a:off x="4862945" y="3632662"/>
            <a:ext cx="3857106" cy="19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862945" y="1986742"/>
            <a:ext cx="4355870" cy="482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4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838200" y="1825625"/>
            <a:ext cx="4689764" cy="435133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joindre des justificatifs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45" y="1690688"/>
            <a:ext cx="6871855" cy="3965848"/>
          </a:xfrm>
          <a:prstGeom prst="rect">
            <a:avLst/>
          </a:prstGeom>
        </p:spPr>
      </p:pic>
      <p:sp>
        <p:nvSpPr>
          <p:cNvPr id="7" name="Espace réservé du contenu 16"/>
          <p:cNvSpPr txBox="1">
            <a:spLocks/>
          </p:cNvSpPr>
          <p:nvPr/>
        </p:nvSpPr>
        <p:spPr>
          <a:xfrm>
            <a:off x="713509" y="1584556"/>
            <a:ext cx="46897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Une fois tous les champs remplis, le déclarant doit joindre </a:t>
            </a:r>
            <a:r>
              <a:rPr lang="fr-FR" dirty="0" smtClean="0"/>
              <a:t>des </a:t>
            </a:r>
            <a:r>
              <a:rPr lang="fr-FR" b="1" dirty="0" smtClean="0"/>
              <a:t>justificatifs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dirty="0" smtClean="0"/>
              <a:t>Le guichet détermine </a:t>
            </a:r>
            <a:r>
              <a:rPr lang="fr-FR" b="1" dirty="0" smtClean="0"/>
              <a:t>automatiquement</a:t>
            </a:r>
            <a:r>
              <a:rPr lang="fr-FR" dirty="0" smtClean="0"/>
              <a:t> les justificatifs nécessaires en fonction de la situation du déclarant. </a:t>
            </a:r>
          </a:p>
          <a:p>
            <a:endParaRPr lang="fr-FR" dirty="0"/>
          </a:p>
          <a:p>
            <a:r>
              <a:rPr lang="fr-FR" dirty="0" smtClean="0"/>
              <a:t>Il suffit alors de les </a:t>
            </a:r>
            <a:r>
              <a:rPr lang="fr-FR" b="1" dirty="0" smtClean="0"/>
              <a:t>télécharger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621876" y="2319251"/>
            <a:ext cx="1064029" cy="1180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4621876" y="4565628"/>
            <a:ext cx="2543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7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signer une formalité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550" y="2252576"/>
            <a:ext cx="1933575" cy="819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Formalité </a:t>
            </a:r>
          </a:p>
          <a:p>
            <a:pPr algn="ctr"/>
            <a:r>
              <a:rPr lang="fr-FR" sz="2000" dirty="0" smtClean="0"/>
              <a:t>de création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971549" y="3285245"/>
            <a:ext cx="1933575" cy="2658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Formalité </a:t>
            </a:r>
          </a:p>
          <a:p>
            <a:pPr algn="ctr"/>
            <a:r>
              <a:rPr lang="fr-FR" sz="2000" dirty="0" smtClean="0"/>
              <a:t>de modification</a:t>
            </a:r>
          </a:p>
          <a:p>
            <a:pPr algn="ctr"/>
            <a:r>
              <a:rPr lang="fr-FR" sz="2000" dirty="0"/>
              <a:t>o</a:t>
            </a:r>
            <a:r>
              <a:rPr lang="fr-FR" sz="2000" dirty="0" smtClean="0"/>
              <a:t>u</a:t>
            </a:r>
          </a:p>
          <a:p>
            <a:pPr algn="ctr"/>
            <a:r>
              <a:rPr lang="fr-FR" sz="2000" dirty="0"/>
              <a:t>d</a:t>
            </a:r>
            <a:r>
              <a:rPr lang="fr-FR" sz="2000" dirty="0" smtClean="0"/>
              <a:t>e </a:t>
            </a:r>
            <a:r>
              <a:rPr lang="fr-FR" sz="2000" dirty="0" smtClean="0"/>
              <a:t>cessation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 smtClean="0"/>
              <a:t>Dépôt de comptes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324225" y="2252576"/>
            <a:ext cx="7696200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Signature électronique simple (case à cocher)</a:t>
            </a:r>
            <a:endParaRPr lang="fr-FR" sz="1200" dirty="0"/>
          </a:p>
        </p:txBody>
      </p:sp>
      <p:sp>
        <p:nvSpPr>
          <p:cNvPr id="12" name="Rectangle 11"/>
          <p:cNvSpPr/>
          <p:nvPr/>
        </p:nvSpPr>
        <p:spPr>
          <a:xfrm>
            <a:off x="3324225" y="3285244"/>
            <a:ext cx="7696200" cy="26583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Deux possibilités : 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Signature électronique simple + authentification forte avec </a:t>
            </a:r>
            <a:r>
              <a:rPr lang="fr-FR" i="1" dirty="0" smtClean="0"/>
              <a:t>France </a:t>
            </a:r>
            <a:r>
              <a:rPr lang="fr-FR" i="1" dirty="0" err="1" smtClean="0"/>
              <a:t>Connect</a:t>
            </a:r>
            <a:r>
              <a:rPr lang="fr-FR" i="1" dirty="0" smtClean="0"/>
              <a:t> + </a:t>
            </a:r>
            <a:r>
              <a:rPr lang="fr-FR" dirty="0" smtClean="0"/>
              <a:t>(et création d’une identité numérique sur l’application mobile La Poste) : GRATUIT</a:t>
            </a:r>
          </a:p>
          <a:p>
            <a:pPr algn="ctr"/>
            <a:r>
              <a:rPr lang="fr-FR" dirty="0" smtClean="0"/>
              <a:t>OU</a:t>
            </a:r>
          </a:p>
          <a:p>
            <a:pPr algn="ctr"/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Signature électronique dite « qualifiée », avec un </a:t>
            </a:r>
            <a:r>
              <a:rPr lang="fr-FR" dirty="0" smtClean="0"/>
              <a:t>certificat agrée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838200" y="1546614"/>
            <a:ext cx="691067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La signature d’une formalité est une </a:t>
            </a:r>
            <a:r>
              <a:rPr lang="fr-FR" sz="2000" b="1" dirty="0" smtClean="0"/>
              <a:t>obligation réglementaire</a:t>
            </a:r>
            <a:r>
              <a:rPr lang="fr-F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La nature de la signature dépend de celle de la formalité. 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24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payer une formalité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11309" y="3374794"/>
            <a:ext cx="7696200" cy="8191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Paiement par carte bancaire </a:t>
            </a:r>
            <a:endParaRPr lang="fr-FR" sz="1100" dirty="0"/>
          </a:p>
        </p:txBody>
      </p:sp>
      <p:sp>
        <p:nvSpPr>
          <p:cNvPr id="12" name="Rectangle 11"/>
          <p:cNvSpPr/>
          <p:nvPr/>
        </p:nvSpPr>
        <p:spPr>
          <a:xfrm>
            <a:off x="1811309" y="4407463"/>
            <a:ext cx="7696200" cy="77967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Paiement par débit d’un compte client (compte d’avancement de paiement)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838200" y="1690688"/>
            <a:ext cx="1131444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 smtClean="0"/>
              <a:t>L’utilisation du guichet unique est gratuite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Certaines formalités sont </a:t>
            </a:r>
            <a:r>
              <a:rPr lang="fr-FR" sz="2000" dirty="0" smtClean="0"/>
              <a:t>payantes, comme </a:t>
            </a:r>
            <a:r>
              <a:rPr lang="fr-FR" sz="2000" dirty="0" smtClean="0"/>
              <a:t>c’était déjà le cas aujourd’hui </a:t>
            </a:r>
            <a:r>
              <a:rPr lang="fr-FR" sz="2000" dirty="0"/>
              <a:t> </a:t>
            </a:r>
            <a:r>
              <a:rPr lang="fr-FR" sz="2000" dirty="0" smtClean="0"/>
              <a:t>(</a:t>
            </a:r>
            <a:r>
              <a:rPr lang="fr-FR" sz="2000" dirty="0" smtClean="0"/>
              <a:t>ex</a:t>
            </a:r>
            <a:r>
              <a:rPr lang="fr-FR" sz="2000" dirty="0" smtClean="0"/>
              <a:t>. création d’une société</a:t>
            </a:r>
            <a:r>
              <a:rPr lang="fr-FR" sz="2000" dirty="0" smtClean="0"/>
              <a:t>).</a:t>
            </a: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Le guichet calcule le coût de la formalité et collecte les fonds au profit de l’organisme concerné (ex. </a:t>
            </a:r>
            <a:r>
              <a:rPr lang="fr-FR" sz="2000" dirty="0" smtClean="0"/>
              <a:t>:GTC</a:t>
            </a:r>
            <a:r>
              <a:rPr lang="fr-FR" sz="20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Deux moyens de paiement sont proposés </a:t>
            </a:r>
            <a:r>
              <a:rPr lang="fr-FR" dirty="0" smtClean="0"/>
              <a:t>: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542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713509" y="1761577"/>
            <a:ext cx="4689764" cy="435133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 l’issue de la formalité, le guichet délivre un </a:t>
            </a:r>
            <a:r>
              <a:rPr lang="fr-FR" b="1" dirty="0" smtClean="0"/>
              <a:t>récépissé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Ce document reprend les informations </a:t>
            </a:r>
            <a:r>
              <a:rPr lang="fr-FR" dirty="0" smtClean="0"/>
              <a:t>déclarées (avec un numéro d’enregistrement).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numéro SIREN sera disponible après les validations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 err="1" smtClean="0"/>
              <a:t>Kbis</a:t>
            </a:r>
            <a:r>
              <a:rPr lang="fr-FR" dirty="0" smtClean="0"/>
              <a:t> sera transmis par le greffier après validation.</a:t>
            </a:r>
            <a:endParaRPr lang="fr-FR" dirty="0" smtClean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Comment se </a:t>
            </a:r>
            <a:r>
              <a:rPr lang="fr-FR" dirty="0" smtClean="0">
                <a:solidFill>
                  <a:srgbClr val="0070C0"/>
                </a:solidFill>
              </a:rPr>
              <a:t>termine le</a:t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dirty="0" smtClean="0">
                <a:solidFill>
                  <a:srgbClr val="0070C0"/>
                </a:solidFill>
              </a:rPr>
              <a:t>dépôt d’</a:t>
            </a:r>
            <a:r>
              <a:rPr lang="fr-FR" dirty="0" smtClean="0">
                <a:solidFill>
                  <a:srgbClr val="0070C0"/>
                </a:solidFill>
              </a:rPr>
              <a:t>une </a:t>
            </a:r>
            <a:r>
              <a:rPr lang="fr-FR" dirty="0" smtClean="0">
                <a:solidFill>
                  <a:srgbClr val="0070C0"/>
                </a:solidFill>
              </a:rPr>
              <a:t>formalité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0350" y="294236"/>
            <a:ext cx="4743450" cy="6153150"/>
          </a:xfrm>
          <a:prstGeom prst="rect">
            <a:avLst/>
          </a:prstGeom>
        </p:spPr>
      </p:pic>
      <p:cxnSp>
        <p:nvCxnSpPr>
          <p:cNvPr id="12" name="Connecteur droit avec flèche 11"/>
          <p:cNvCxnSpPr/>
          <p:nvPr/>
        </p:nvCxnSpPr>
        <p:spPr>
          <a:xfrm flipV="1">
            <a:off x="5237018" y="2152996"/>
            <a:ext cx="1238597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34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est traitée une formalité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1" y="1690688"/>
            <a:ext cx="107414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Une fois la formalité signée et payée, elle est envoyée par le guichet aux organismes compétents.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Le guichet détermine ces organismes à partir des données déclarées, notamment l’activité 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Forme juridique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fr-FR" sz="2000" dirty="0" smtClean="0"/>
              <a:t>Nature de </a:t>
            </a:r>
            <a:r>
              <a:rPr lang="fr-FR" sz="2000" dirty="0" smtClean="0"/>
              <a:t>l’activité (catégorisation à travers des menus déroulants)</a:t>
            </a:r>
            <a:endParaRPr lang="fr-FR" sz="20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Certaines formalités sont soumises à une </a:t>
            </a:r>
            <a:r>
              <a:rPr lang="fr-FR" sz="2000" b="1" dirty="0" smtClean="0"/>
              <a:t>validation</a:t>
            </a:r>
            <a:r>
              <a:rPr lang="fr-FR" sz="2000" dirty="0" smtClean="0"/>
              <a:t>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L’organisme de validation est susceptible de demander au déclarant de compléter sa déclaration sur le guichet (si des informations sont manquantes ou incorrectes). </a:t>
            </a:r>
            <a:r>
              <a:rPr lang="fr-FR" dirty="0" smtClean="0"/>
              <a:t>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La validation peut être multiple (ex. : cas d’une société artisanale).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1303" y="3599237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Activité commerciale, société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094615" y="3599237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 par le greffe</a:t>
            </a:r>
            <a:endParaRPr lang="fr-FR" sz="1200" dirty="0"/>
          </a:p>
        </p:txBody>
      </p:sp>
      <p:sp>
        <p:nvSpPr>
          <p:cNvPr id="5" name="Triangle isocèle 4"/>
          <p:cNvSpPr/>
          <p:nvPr/>
        </p:nvSpPr>
        <p:spPr>
          <a:xfrm rot="5400000">
            <a:off x="5875872" y="3717102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71303" y="4085084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Activité artisanale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6094615" y="4085084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 par la CMA</a:t>
            </a:r>
            <a:endParaRPr lang="fr-FR" sz="1200" dirty="0"/>
          </a:p>
        </p:txBody>
      </p:sp>
      <p:sp>
        <p:nvSpPr>
          <p:cNvPr id="14" name="Triangle isocèle 13"/>
          <p:cNvSpPr/>
          <p:nvPr/>
        </p:nvSpPr>
        <p:spPr>
          <a:xfrm rot="5400000">
            <a:off x="5875872" y="4202949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71303" y="4596661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Actif agricole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6094615" y="4596661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Validation par la MSA</a:t>
            </a:r>
            <a:endParaRPr lang="fr-FR" sz="1200" dirty="0"/>
          </a:p>
        </p:txBody>
      </p:sp>
      <p:sp>
        <p:nvSpPr>
          <p:cNvPr id="17" name="Triangle isocèle 16"/>
          <p:cNvSpPr/>
          <p:nvPr/>
        </p:nvSpPr>
        <p:spPr>
          <a:xfrm rot="5400000">
            <a:off x="5875872" y="4714526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1709" y="46756"/>
            <a:ext cx="7911665" cy="60079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Comment est traitée une formalité ?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sz="2200" dirty="0" smtClean="0">
                <a:solidFill>
                  <a:schemeClr val="accent1">
                    <a:lumMod val="75000"/>
                  </a:schemeClr>
                </a:solidFill>
              </a:rPr>
              <a:t>Circuit détaillé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734553" y="1467940"/>
            <a:ext cx="1740863" cy="2542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Saisie guichet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940151" y="1708659"/>
            <a:ext cx="1721838" cy="2668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Contrôle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949256" y="2061269"/>
            <a:ext cx="1692713" cy="24990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prstClr val="black"/>
                </a:solidFill>
              </a:rPr>
              <a:t>O</a:t>
            </a:r>
            <a:r>
              <a:rPr lang="fr-FR" sz="1600" dirty="0" smtClean="0">
                <a:solidFill>
                  <a:prstClr val="black"/>
                </a:solidFill>
              </a:rPr>
              <a:t>rientation</a:t>
            </a:r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085" y="924923"/>
            <a:ext cx="1561091" cy="352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grpSp>
        <p:nvGrpSpPr>
          <p:cNvPr id="18" name="Groupe 17"/>
          <p:cNvGrpSpPr/>
          <p:nvPr/>
        </p:nvGrpSpPr>
        <p:grpSpPr>
          <a:xfrm>
            <a:off x="2715644" y="669727"/>
            <a:ext cx="1759772" cy="721305"/>
            <a:chOff x="4834211" y="1102533"/>
            <a:chExt cx="1759772" cy="721305"/>
          </a:xfrm>
        </p:grpSpPr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4211" y="1102533"/>
              <a:ext cx="552765" cy="721305"/>
            </a:xfrm>
            <a:prstGeom prst="rect">
              <a:avLst/>
            </a:prstGeom>
          </p:spPr>
        </p:pic>
        <p:sp>
          <p:nvSpPr>
            <p:cNvPr id="17" name="ZoneTexte 16"/>
            <p:cNvSpPr txBox="1"/>
            <p:nvPr/>
          </p:nvSpPr>
          <p:spPr>
            <a:xfrm>
              <a:off x="5351492" y="1329956"/>
              <a:ext cx="124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prstClr val="black"/>
                  </a:solidFill>
                  <a:latin typeface="Marianne Medium" panose="02000000000000000000" pitchFamily="2" charset="0"/>
                </a:rPr>
                <a:t>Déclarant</a:t>
              </a:r>
              <a:endParaRPr lang="fr-FR" sz="1400" dirty="0">
                <a:solidFill>
                  <a:prstClr val="black"/>
                </a:solidFill>
                <a:latin typeface="Marianne Medium" panose="02000000000000000000" pitchFamily="2" charset="0"/>
              </a:endParaRPr>
            </a:p>
          </p:txBody>
        </p:sp>
      </p:grpSp>
      <p:sp>
        <p:nvSpPr>
          <p:cNvPr id="22" name="Rectangle à coins arrondis 21"/>
          <p:cNvSpPr/>
          <p:nvPr/>
        </p:nvSpPr>
        <p:spPr>
          <a:xfrm>
            <a:off x="2664483" y="2311266"/>
            <a:ext cx="1798200" cy="2318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Signature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677216" y="2649831"/>
            <a:ext cx="1798200" cy="2883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Paiement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4935070" y="3550009"/>
            <a:ext cx="1721223" cy="5104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Transmission au(x) valideur(s)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8425939" y="3563137"/>
            <a:ext cx="1728574" cy="10533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VALIDATION</a:t>
            </a:r>
          </a:p>
          <a:p>
            <a:pPr algn="ctr"/>
            <a:r>
              <a:rPr lang="fr-FR" dirty="0" smtClean="0">
                <a:solidFill>
                  <a:prstClr val="black"/>
                </a:solidFill>
              </a:rPr>
              <a:t>(si requise)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4948397" y="2977739"/>
            <a:ext cx="1713591" cy="429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Transmission à l’INSEE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6854634" y="2947936"/>
            <a:ext cx="1408020" cy="4905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Inscription à SIREN</a:t>
            </a:r>
            <a:endParaRPr lang="fr-FR" sz="1600" dirty="0">
              <a:solidFill>
                <a:prstClr val="black"/>
              </a:solidFill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91" y="680863"/>
            <a:ext cx="610731" cy="7042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0327" y="3666708"/>
            <a:ext cx="68561" cy="9111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9087" y="3589029"/>
            <a:ext cx="159639" cy="14475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2887" y="3805704"/>
            <a:ext cx="170462" cy="135287"/>
          </a:xfrm>
          <a:prstGeom prst="rect">
            <a:avLst/>
          </a:prstGeom>
        </p:spPr>
      </p:pic>
      <p:sp>
        <p:nvSpPr>
          <p:cNvPr id="50" name="ZoneTexte 49"/>
          <p:cNvSpPr txBox="1"/>
          <p:nvPr/>
        </p:nvSpPr>
        <p:spPr>
          <a:xfrm>
            <a:off x="8545586" y="647546"/>
            <a:ext cx="18533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  <a:latin typeface="Marianne Medium" panose="02000000000000000000" pitchFamily="2" charset="0"/>
              </a:rPr>
              <a:t>Organismes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Marianne Medium" panose="02000000000000000000" pitchFamily="2" charset="0"/>
              </a:rPr>
              <a:t>de validation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Marianne Medium" panose="02000000000000000000" pitchFamily="2" charset="0"/>
              </a:rPr>
              <a:t>(GTC, CMA, MSA)</a:t>
            </a:r>
            <a:endParaRPr lang="fr-FR" sz="1400" dirty="0">
              <a:solidFill>
                <a:prstClr val="black"/>
              </a:solidFill>
              <a:latin typeface="Marianne Medium" panose="02000000000000000000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2687009" y="4064047"/>
            <a:ext cx="1841596" cy="7183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Corrections et</a:t>
            </a:r>
          </a:p>
          <a:p>
            <a:pPr algn="ctr"/>
            <a:r>
              <a:rPr lang="fr-FR" sz="1600" dirty="0">
                <a:solidFill>
                  <a:prstClr val="black"/>
                </a:solidFill>
              </a:rPr>
              <a:t>c</a:t>
            </a:r>
            <a:r>
              <a:rPr lang="fr-FR" sz="1600" dirty="0" smtClean="0">
                <a:solidFill>
                  <a:prstClr val="black"/>
                </a:solidFill>
              </a:rPr>
              <a:t>ompléments éventuels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4947508" y="4165028"/>
            <a:ext cx="1713164" cy="4490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Analyse résultats validation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4" name="Rectangle à coins arrondis 53"/>
          <p:cNvSpPr/>
          <p:nvPr/>
        </p:nvSpPr>
        <p:spPr>
          <a:xfrm>
            <a:off x="4987663" y="5358385"/>
            <a:ext cx="1715106" cy="42912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Transmission à l’INSEE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6870697" y="5353390"/>
            <a:ext cx="1408020" cy="4341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Mise à jour SIREN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947509" y="4656329"/>
            <a:ext cx="1714480" cy="5104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Notification utilisateur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4947508" y="5979072"/>
            <a:ext cx="1713164" cy="80998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Constitution flux définitif</a:t>
            </a: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Transmission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8425938" y="6074286"/>
            <a:ext cx="3622628" cy="6195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Envoi destinataires</a:t>
            </a:r>
          </a:p>
          <a:p>
            <a:pPr algn="ctr"/>
            <a:r>
              <a:rPr lang="fr-FR" sz="1600" dirty="0" smtClean="0">
                <a:solidFill>
                  <a:prstClr val="black"/>
                </a:solidFill>
              </a:rPr>
              <a:t>et enregistrement RNE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0626300" y="709481"/>
            <a:ext cx="145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5B9BD5">
                    <a:lumMod val="75000"/>
                  </a:srgbClr>
                </a:solidFill>
                <a:latin typeface="Marianne Medium" panose="02000000000000000000" pitchFamily="2" charset="0"/>
              </a:rPr>
              <a:t>Registre RNE</a:t>
            </a:r>
          </a:p>
          <a:p>
            <a:endParaRPr lang="fr-FR" sz="1400" dirty="0" smtClean="0">
              <a:solidFill>
                <a:prstClr val="black"/>
              </a:solidFill>
              <a:latin typeface="Marianne Medium" panose="02000000000000000000" pitchFamily="2" charset="0"/>
            </a:endParaRPr>
          </a:p>
          <a:p>
            <a:r>
              <a:rPr lang="fr-FR" sz="1400" dirty="0" smtClean="0">
                <a:solidFill>
                  <a:prstClr val="black"/>
                </a:solidFill>
                <a:latin typeface="Marianne Medium" panose="02000000000000000000" pitchFamily="2" charset="0"/>
              </a:rPr>
              <a:t>Destinataires</a:t>
            </a:r>
            <a:endParaRPr lang="fr-FR" sz="1400" dirty="0">
              <a:solidFill>
                <a:prstClr val="black"/>
              </a:solidFill>
              <a:latin typeface="Marianne Medium" panose="02000000000000000000" pitchFamily="2" charset="0"/>
            </a:endParaRPr>
          </a:p>
        </p:txBody>
      </p:sp>
      <p:sp>
        <p:nvSpPr>
          <p:cNvPr id="62" name="Flèche droite 61"/>
          <p:cNvSpPr/>
          <p:nvPr/>
        </p:nvSpPr>
        <p:spPr>
          <a:xfrm>
            <a:off x="6650176" y="3008373"/>
            <a:ext cx="220521" cy="36785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3" name="Flèche droite 62"/>
          <p:cNvSpPr/>
          <p:nvPr/>
        </p:nvSpPr>
        <p:spPr>
          <a:xfrm>
            <a:off x="6650176" y="3746040"/>
            <a:ext cx="1775762" cy="2274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4" name="Flèche droite 63"/>
          <p:cNvSpPr/>
          <p:nvPr/>
        </p:nvSpPr>
        <p:spPr>
          <a:xfrm rot="12203766">
            <a:off x="4472556" y="4510369"/>
            <a:ext cx="411475" cy="36785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5" name="Flèche droite 64"/>
          <p:cNvSpPr/>
          <p:nvPr/>
        </p:nvSpPr>
        <p:spPr>
          <a:xfrm rot="10800000">
            <a:off x="6633682" y="4167815"/>
            <a:ext cx="1775762" cy="20652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6" name="Flèche droite 65"/>
          <p:cNvSpPr/>
          <p:nvPr/>
        </p:nvSpPr>
        <p:spPr>
          <a:xfrm rot="5573639">
            <a:off x="4964652" y="3286780"/>
            <a:ext cx="300245" cy="36785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7" name="Flèche droite 66"/>
          <p:cNvSpPr/>
          <p:nvPr/>
        </p:nvSpPr>
        <p:spPr>
          <a:xfrm rot="1431962">
            <a:off x="4533156" y="2795277"/>
            <a:ext cx="413024" cy="37270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8" name="Flèche droite 67"/>
          <p:cNvSpPr/>
          <p:nvPr/>
        </p:nvSpPr>
        <p:spPr>
          <a:xfrm rot="9754076">
            <a:off x="4473427" y="2214143"/>
            <a:ext cx="443365" cy="29019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9" name="Flèche droite 68"/>
          <p:cNvSpPr/>
          <p:nvPr/>
        </p:nvSpPr>
        <p:spPr>
          <a:xfrm rot="20195224">
            <a:off x="4515125" y="3881749"/>
            <a:ext cx="411475" cy="36785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0" name="Flèche droite 69"/>
          <p:cNvSpPr/>
          <p:nvPr/>
        </p:nvSpPr>
        <p:spPr>
          <a:xfrm rot="9772518">
            <a:off x="6617368" y="4621067"/>
            <a:ext cx="1775762" cy="20652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1" name="Flèche droite 70"/>
          <p:cNvSpPr/>
          <p:nvPr/>
        </p:nvSpPr>
        <p:spPr>
          <a:xfrm rot="5573639">
            <a:off x="5045244" y="5058412"/>
            <a:ext cx="300245" cy="36785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2" name="Flèche droite 71"/>
          <p:cNvSpPr/>
          <p:nvPr/>
        </p:nvSpPr>
        <p:spPr>
          <a:xfrm>
            <a:off x="6660672" y="5407032"/>
            <a:ext cx="210025" cy="25838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3" name="Flèche droite 72"/>
          <p:cNvSpPr/>
          <p:nvPr/>
        </p:nvSpPr>
        <p:spPr>
          <a:xfrm rot="8222569">
            <a:off x="6671280" y="5856339"/>
            <a:ext cx="373618" cy="25735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4" name="Flèche droite 73"/>
          <p:cNvSpPr/>
          <p:nvPr/>
        </p:nvSpPr>
        <p:spPr>
          <a:xfrm rot="1431962">
            <a:off x="4488596" y="1522305"/>
            <a:ext cx="413024" cy="37270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5" name="Flèche droite 74"/>
          <p:cNvSpPr/>
          <p:nvPr/>
        </p:nvSpPr>
        <p:spPr>
          <a:xfrm>
            <a:off x="6702769" y="6260954"/>
            <a:ext cx="1559885" cy="207081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59361" y="634070"/>
            <a:ext cx="1859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5B9BD5">
                    <a:lumMod val="75000"/>
                  </a:srgbClr>
                </a:solidFill>
                <a:latin typeface="Marianne Medium" panose="02000000000000000000" pitchFamily="2" charset="0"/>
              </a:rPr>
              <a:t>GUICHET UNIQUE</a:t>
            </a:r>
            <a:endParaRPr lang="fr-FR" sz="1400" b="1" dirty="0">
              <a:solidFill>
                <a:srgbClr val="5B9BD5">
                  <a:lumMod val="75000"/>
                </a:srgbClr>
              </a:solidFill>
              <a:latin typeface="Marianne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2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713509" y="1584556"/>
            <a:ext cx="4689764" cy="4351338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Le tableau de bord donne une vision d’ensemble de toutes les formalités initiées par le déclarant.</a:t>
            </a:r>
          </a:p>
          <a:p>
            <a:endParaRPr lang="fr-FR" dirty="0"/>
          </a:p>
          <a:p>
            <a:r>
              <a:rPr lang="fr-FR" dirty="0" smtClean="0"/>
              <a:t>Différents stades sont possibles pour chaque formalité.</a:t>
            </a:r>
          </a:p>
          <a:p>
            <a:endParaRPr lang="fr-FR" dirty="0"/>
          </a:p>
          <a:p>
            <a:r>
              <a:rPr lang="fr-FR" dirty="0" smtClean="0"/>
              <a:t>Le déclarant est alerté si une action est attendue de sa part.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suivre </a:t>
            </a:r>
            <a:r>
              <a:rPr lang="fr-FR" dirty="0" smtClean="0">
                <a:solidFill>
                  <a:srgbClr val="0070C0"/>
                </a:solidFill>
              </a:rPr>
              <a:t>ses </a:t>
            </a:r>
            <a:r>
              <a:rPr lang="fr-FR" dirty="0" smtClean="0">
                <a:solidFill>
                  <a:srgbClr val="0070C0"/>
                </a:solidFill>
              </a:rPr>
              <a:t>formalités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964" y="1494524"/>
            <a:ext cx="6370927" cy="3505200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V="1">
            <a:off x="5403273" y="3466407"/>
            <a:ext cx="3574472" cy="1729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5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>
                <a:solidFill>
                  <a:srgbClr val="0070C0"/>
                </a:solidFill>
              </a:rPr>
              <a:t>Guichet unique et registre national : présentation de la réforme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dirty="0" smtClean="0">
                <a:solidFill>
                  <a:schemeClr val="bg2">
                    <a:lumMod val="75000"/>
                  </a:schemeClr>
                </a:solidFill>
              </a:rPr>
              <a:t>Fonctionnement du guichet unique </a:t>
            </a:r>
            <a:endParaRPr lang="fr-FR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705197" y="1781652"/>
            <a:ext cx="4689764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Le tableau de suivi présente une vision détaillée de chaque formalité réalisée sur le guichet, et son état d’avancement. </a:t>
            </a:r>
          </a:p>
          <a:p>
            <a:endParaRPr lang="fr-FR" dirty="0"/>
          </a:p>
          <a:p>
            <a:r>
              <a:rPr lang="fr-FR" dirty="0"/>
              <a:t>Pour chaque formalité soumise à validation, l’identité du valideur est indiquée.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suivre une formalité spécifique ?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045" y="1781652"/>
            <a:ext cx="6549869" cy="4063278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V="1">
            <a:off x="4819650" y="3070977"/>
            <a:ext cx="2087360" cy="18629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4829175" y="3352800"/>
            <a:ext cx="2124075" cy="460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3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être assisté pour </a:t>
            </a:r>
            <a:r>
              <a:rPr lang="fr-FR" dirty="0" smtClean="0">
                <a:solidFill>
                  <a:srgbClr val="0070C0"/>
                </a:solidFill>
              </a:rPr>
              <a:t>ses </a:t>
            </a:r>
            <a:r>
              <a:rPr lang="fr-FR" dirty="0" smtClean="0">
                <a:solidFill>
                  <a:srgbClr val="0070C0"/>
                </a:solidFill>
              </a:rPr>
              <a:t>formalités?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8200" y="1561720"/>
            <a:ext cx="1074142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Plusieurs outils sont à disposition du déclarant pour être assisté dans ses formalités.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Ils sont proposés notamment par INPI et les réseaux </a:t>
            </a:r>
            <a:r>
              <a:rPr lang="fr-FR" sz="2000" dirty="0" smtClean="0"/>
              <a:t>consulaires, ainsi que par les partenaires du guichet, via plusieurs canaux.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Cette assistance est </a:t>
            </a:r>
            <a:r>
              <a:rPr lang="fr-FR" sz="2000" b="1" u="sng" dirty="0" smtClean="0"/>
              <a:t>gratuite</a:t>
            </a:r>
            <a:r>
              <a:rPr lang="fr-FR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Les acteurs des formalités peuvent, en outre, proposer un </a:t>
            </a:r>
            <a:r>
              <a:rPr lang="fr-FR" sz="2000" b="1" dirty="0" smtClean="0"/>
              <a:t>accompagnement </a:t>
            </a:r>
            <a:r>
              <a:rPr lang="fr-FR" sz="2000" b="1" u="sng" dirty="0" smtClean="0"/>
              <a:t>facultatif</a:t>
            </a:r>
            <a:r>
              <a:rPr lang="fr-FR" sz="2000" b="1" dirty="0" smtClean="0"/>
              <a:t> </a:t>
            </a:r>
            <a:r>
              <a:rPr lang="fr-FR" sz="2000" b="1" dirty="0"/>
              <a:t>payant</a:t>
            </a:r>
            <a:r>
              <a:rPr lang="fr-FR" sz="2000" dirty="0"/>
              <a:t> (ex. : aide globale à la création d’entreprise, rédaction des formalités (mandatement), etc.). Le paiement de cette accompagnement éventuel est dû directement au prestataire (il ne transite pas par le guichet).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  <p:sp>
        <p:nvSpPr>
          <p:cNvPr id="7" name="Rectangle 6"/>
          <p:cNvSpPr/>
          <p:nvPr/>
        </p:nvSpPr>
        <p:spPr>
          <a:xfrm>
            <a:off x="1071303" y="2892656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Question technique / fonctionnement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094615" y="2892656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Assistance téléphonique INPI Direct     01 56 65 89 98</a:t>
            </a:r>
            <a:endParaRPr lang="fr-FR" sz="1200" dirty="0"/>
          </a:p>
        </p:txBody>
      </p:sp>
      <p:sp>
        <p:nvSpPr>
          <p:cNvPr id="5" name="Triangle isocèle 4"/>
          <p:cNvSpPr/>
          <p:nvPr/>
        </p:nvSpPr>
        <p:spPr>
          <a:xfrm rot="5400000">
            <a:off x="5875872" y="3002208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071303" y="3759503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Formalités : information générale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6094615" y="3759503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Site internet guichet + sites partenaires ; chatbot</a:t>
            </a:r>
            <a:endParaRPr lang="fr-FR" sz="1200" dirty="0"/>
          </a:p>
        </p:txBody>
      </p:sp>
      <p:sp>
        <p:nvSpPr>
          <p:cNvPr id="14" name="Triangle isocèle 13"/>
          <p:cNvSpPr/>
          <p:nvPr/>
        </p:nvSpPr>
        <p:spPr>
          <a:xfrm rot="5400000">
            <a:off x="5875872" y="3869055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71303" y="4271080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Formalités : compréhension du formulaire</a:t>
            </a:r>
            <a:endParaRPr lang="fr-FR" sz="2000" dirty="0"/>
          </a:p>
        </p:txBody>
      </p:sp>
      <p:sp>
        <p:nvSpPr>
          <p:cNvPr id="16" name="Rectangle 15"/>
          <p:cNvSpPr/>
          <p:nvPr/>
        </p:nvSpPr>
        <p:spPr>
          <a:xfrm>
            <a:off x="6094615" y="4790013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 d’aide spécifique (sur le chatbot du guichet)</a:t>
            </a:r>
            <a:endParaRPr lang="fr-FR" sz="1200" dirty="0"/>
          </a:p>
        </p:txBody>
      </p:sp>
      <p:sp>
        <p:nvSpPr>
          <p:cNvPr id="17" name="Triangle isocèle 16"/>
          <p:cNvSpPr/>
          <p:nvPr/>
        </p:nvSpPr>
        <p:spPr>
          <a:xfrm rot="5400000">
            <a:off x="5884618" y="4887199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071303" y="4790014"/>
            <a:ext cx="4747606" cy="39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Formalités: aide à la déclaration de l’activité</a:t>
            </a:r>
            <a:endParaRPr lang="fr-FR" sz="2000" dirty="0"/>
          </a:p>
        </p:txBody>
      </p:sp>
      <p:sp>
        <p:nvSpPr>
          <p:cNvPr id="19" name="Rectangle 18"/>
          <p:cNvSpPr/>
          <p:nvPr/>
        </p:nvSpPr>
        <p:spPr>
          <a:xfrm>
            <a:off x="6094615" y="4271079"/>
            <a:ext cx="5218140" cy="39918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Réseaux consulaires (téléphone / présentiel)</a:t>
            </a:r>
            <a:endParaRPr lang="fr-FR" sz="1200" dirty="0"/>
          </a:p>
        </p:txBody>
      </p:sp>
      <p:sp>
        <p:nvSpPr>
          <p:cNvPr id="20" name="Triangle isocèle 19"/>
          <p:cNvSpPr/>
          <p:nvPr/>
        </p:nvSpPr>
        <p:spPr>
          <a:xfrm rot="5400000">
            <a:off x="5884618" y="4402538"/>
            <a:ext cx="199506" cy="178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6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92964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dirty="0" smtClean="0"/>
              <a:t>Des corrections et des améliorations sont apportées en continu au guichet.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En </a:t>
            </a:r>
            <a:r>
              <a:rPr lang="fr-FR" dirty="0" smtClean="0"/>
              <a:t>cas de constat d’une anomalie technique récurrente de </a:t>
            </a:r>
            <a:r>
              <a:rPr lang="fr-FR" dirty="0" smtClean="0"/>
              <a:t>fonctionnement et bloquante </a:t>
            </a:r>
            <a:r>
              <a:rPr lang="fr-FR" dirty="0" smtClean="0"/>
              <a:t>sur un type de formalité donnée (par exemple signalée à l’assistance), il est prévu de basculer ces formalités du guichet unique </a:t>
            </a:r>
            <a:r>
              <a:rPr lang="fr-FR" dirty="0" smtClean="0"/>
              <a:t>vers une solution alternative temporaire (</a:t>
            </a:r>
            <a:r>
              <a:rPr lang="fr-FR" b="1" dirty="0" smtClean="0"/>
              <a:t>le </a:t>
            </a:r>
            <a:r>
              <a:rPr lang="fr-FR" b="1" dirty="0" smtClean="0"/>
              <a:t>guichet </a:t>
            </a:r>
            <a:r>
              <a:rPr lang="fr-FR" b="1" dirty="0" smtClean="0"/>
              <a:t>entreprises</a:t>
            </a:r>
            <a:r>
              <a:rPr lang="fr-FR" dirty="0" smtClean="0"/>
              <a:t>).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Cette opération est transparente pour les </a:t>
            </a:r>
            <a:r>
              <a:rPr lang="fr-FR" dirty="0" smtClean="0"/>
              <a:t>utilisateurs du site internet, </a:t>
            </a:r>
            <a:r>
              <a:rPr lang="fr-FR" dirty="0" smtClean="0"/>
              <a:t>aucune action n’est nécessaire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Ainsi, les déclarants peuvent continuer à réaliser leurs formalités en ligne </a:t>
            </a:r>
            <a:r>
              <a:rPr lang="fr-FR" dirty="0" smtClean="0"/>
              <a:t>(l’anomalie est corrigée pendant ce temps).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Cette situation est transitoire et a vocation à être levée d’ici le </a:t>
            </a:r>
            <a:r>
              <a:rPr lang="fr-FR" dirty="0" smtClean="0"/>
              <a:t>printemps 2023.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Phase de stabilisation du guichet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Conclusion 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fr-FR" sz="2800" dirty="0" smtClean="0">
                <a:solidFill>
                  <a:srgbClr val="0070C0"/>
                </a:solidFill>
              </a:rPr>
              <a:t>Ce qui </a:t>
            </a:r>
            <a:r>
              <a:rPr lang="fr-FR" sz="2800" dirty="0" smtClean="0">
                <a:solidFill>
                  <a:srgbClr val="0070C0"/>
                </a:solidFill>
              </a:rPr>
              <a:t>change, ce qui reste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5068" y="1917007"/>
            <a:ext cx="5104015" cy="1778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Les acteurs des formalités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contenu des formalités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tarif des formalités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305067" y="4100050"/>
            <a:ext cx="5104015" cy="17789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centralisation du dispositif (vs. verticalité CFE)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rôle des acteurs </a:t>
            </a: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mode de déclaration des formalités (en ligne</a:t>
            </a:r>
            <a:r>
              <a:rPr lang="fr-F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Le parcours du déclarant (+assistance, suivi)</a:t>
            </a:r>
          </a:p>
          <a:p>
            <a:r>
              <a:rPr lang="fr-FR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Un registre contenant toutes les entreprises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41432" y="4804846"/>
            <a:ext cx="150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Ce qui </a:t>
            </a:r>
            <a:r>
              <a:rPr lang="fr-FR" dirty="0" smtClean="0">
                <a:solidFill>
                  <a:srgbClr val="002060"/>
                </a:solidFill>
              </a:rPr>
              <a:t>change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41432" y="2621803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Ce qui </a:t>
            </a:r>
            <a:r>
              <a:rPr lang="fr-FR" dirty="0" smtClean="0">
                <a:solidFill>
                  <a:srgbClr val="0070C0"/>
                </a:solidFill>
              </a:rPr>
              <a:t>reste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>
            <a:off x="5478866" y="2650004"/>
            <a:ext cx="407324" cy="38238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5400000">
            <a:off x="5406822" y="4714331"/>
            <a:ext cx="407324" cy="382386"/>
          </a:xfrm>
          <a:prstGeom prst="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9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929640" y="1690688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fr-FR" dirty="0" smtClean="0"/>
              <a:t>Importance de relayer l’information sur l’ouverture du guichet unique auprès des entreprises (cf. message des Ministres adressés aux fédérations en novembre).</a:t>
            </a:r>
          </a:p>
          <a:p>
            <a:pPr lvl="2"/>
            <a:r>
              <a:rPr lang="fr-FR" dirty="0" smtClean="0"/>
              <a:t>Inciter les entreprises à se familiariser avec le site internet du guichet (qui fonctionne déjà).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Pour toute question complémentaire : </a:t>
            </a:r>
          </a:p>
          <a:p>
            <a:pPr marL="1371600" lvl="3" indent="0">
              <a:buNone/>
            </a:pPr>
            <a:r>
              <a:rPr lang="fr-FR" dirty="0" smtClean="0">
                <a:hlinkClick r:id="rId2"/>
              </a:rPr>
              <a:t>xavier.merlin@finances.gouv.fr</a:t>
            </a:r>
            <a:r>
              <a:rPr lang="fr-FR" dirty="0" smtClean="0"/>
              <a:t> </a:t>
            </a:r>
          </a:p>
          <a:p>
            <a:pPr marL="1371600" lvl="3" indent="0">
              <a:buNone/>
            </a:pPr>
            <a:r>
              <a:rPr lang="fr-FR" dirty="0" smtClean="0"/>
              <a:t>Chef de la mission interministérielle guichet unique / registre national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Conclusion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Les d</a:t>
            </a:r>
            <a:r>
              <a:rPr lang="fr-FR" dirty="0" smtClean="0">
                <a:solidFill>
                  <a:srgbClr val="0070C0"/>
                </a:solidFill>
              </a:rPr>
              <a:t>ispositions de la loi PACTE (art. 1 et 2)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5044"/>
            <a:ext cx="10515600" cy="1902056"/>
          </a:xfrm>
        </p:spPr>
        <p:txBody>
          <a:bodyPr>
            <a:normAutofit/>
          </a:bodyPr>
          <a:lstStyle/>
          <a:p>
            <a:r>
              <a:rPr lang="fr-FR" dirty="0" smtClean="0"/>
              <a:t>3 o</a:t>
            </a:r>
            <a:r>
              <a:rPr lang="fr-FR" dirty="0" smtClean="0"/>
              <a:t>bjectifs </a:t>
            </a:r>
            <a:r>
              <a:rPr lang="fr-FR" dirty="0" smtClean="0"/>
              <a:t>de la réforme : au 1</a:t>
            </a:r>
            <a:r>
              <a:rPr lang="fr-FR" baseline="30000" dirty="0" smtClean="0"/>
              <a:t>er</a:t>
            </a:r>
            <a:r>
              <a:rPr lang="fr-FR" dirty="0" smtClean="0"/>
              <a:t> janvier 2023 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b="1" dirty="0" smtClean="0">
                <a:solidFill>
                  <a:srgbClr val="0070C0"/>
                </a:solidFill>
              </a:rPr>
              <a:t>Dématérialiser</a:t>
            </a:r>
            <a:r>
              <a:rPr lang="fr-FR" sz="1800" dirty="0" smtClean="0">
                <a:solidFill>
                  <a:srgbClr val="0070C0"/>
                </a:solidFill>
              </a:rPr>
              <a:t> </a:t>
            </a:r>
            <a:r>
              <a:rPr lang="fr-FR" sz="1800" dirty="0" smtClean="0"/>
              <a:t>totalement la </a:t>
            </a:r>
            <a:r>
              <a:rPr lang="fr-FR" sz="1800" dirty="0"/>
              <a:t>procédure de dépôt des formalités </a:t>
            </a:r>
            <a:endParaRPr lang="fr-FR" sz="1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b="1" dirty="0" smtClean="0">
                <a:solidFill>
                  <a:srgbClr val="0070C0"/>
                </a:solidFill>
              </a:rPr>
              <a:t>Simplifier</a:t>
            </a:r>
            <a:r>
              <a:rPr lang="fr-FR" sz="1800" dirty="0" smtClean="0">
                <a:solidFill>
                  <a:srgbClr val="0070C0"/>
                </a:solidFill>
              </a:rPr>
              <a:t> </a:t>
            </a:r>
            <a:r>
              <a:rPr lang="fr-FR" sz="1800" dirty="0" smtClean="0"/>
              <a:t>la procédure </a:t>
            </a:r>
            <a:r>
              <a:rPr lang="fr-FR" sz="1800" dirty="0"/>
              <a:t>en la centralisant sur un </a:t>
            </a:r>
            <a:r>
              <a:rPr lang="fr-FR" sz="1800" dirty="0" smtClean="0"/>
              <a:t>site internet unique (= </a:t>
            </a:r>
            <a:r>
              <a:rPr lang="fr-FR" sz="1800" u="sng" dirty="0" smtClean="0"/>
              <a:t>guichet unique</a:t>
            </a:r>
            <a:r>
              <a:rPr lang="fr-FR" sz="1800" dirty="0" smtClean="0"/>
              <a:t>).</a:t>
            </a:r>
          </a:p>
          <a:p>
            <a:pPr marL="457200" lvl="1" indent="0" algn="ctr">
              <a:buNone/>
            </a:pPr>
            <a:r>
              <a:rPr lang="fr-FR" sz="2000" b="1" dirty="0" smtClean="0">
                <a:hlinkClick r:id="rId2"/>
              </a:rPr>
              <a:t>www.formalites.entreprises.gouv.fr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sz="1800" dirty="0" smtClean="0"/>
              <a:t> </a:t>
            </a:r>
            <a:r>
              <a:rPr lang="fr-FR" sz="1800" b="1" dirty="0" smtClean="0">
                <a:solidFill>
                  <a:srgbClr val="0070C0"/>
                </a:solidFill>
              </a:rPr>
              <a:t>Améliorer </a:t>
            </a:r>
            <a:r>
              <a:rPr lang="fr-FR" sz="1800" dirty="0" smtClean="0"/>
              <a:t>l’accès</a:t>
            </a:r>
            <a:r>
              <a:rPr lang="fr-FR" sz="1800" b="1" dirty="0" smtClean="0">
                <a:solidFill>
                  <a:srgbClr val="0070C0"/>
                </a:solidFill>
              </a:rPr>
              <a:t> </a:t>
            </a:r>
            <a:r>
              <a:rPr lang="fr-FR" sz="1800" dirty="0" smtClean="0"/>
              <a:t>à l’information sur les entreprises en créant un </a:t>
            </a:r>
            <a:r>
              <a:rPr lang="fr-FR" sz="1800" u="sng" dirty="0" smtClean="0"/>
              <a:t>registre national des entreprises</a:t>
            </a:r>
            <a:r>
              <a:rPr lang="fr-FR" dirty="0" smtClean="0"/>
              <a:t>.</a:t>
            </a:r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78318"/>
              </p:ext>
            </p:extLst>
          </p:nvPr>
        </p:nvGraphicFramePr>
        <p:xfrm>
          <a:off x="838200" y="3467100"/>
          <a:ext cx="10616738" cy="24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8369"/>
                <a:gridCol w="5308369"/>
              </a:tblGrid>
              <a:tr h="328870">
                <a:tc>
                  <a:txBody>
                    <a:bodyPr/>
                    <a:lstStyle/>
                    <a:p>
                      <a:r>
                        <a:rPr lang="fr-FR" dirty="0" smtClean="0"/>
                        <a:t>ENTREPRISES CONCERNEES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FORMALITES CONCERNEES</a:t>
                      </a:r>
                      <a:endParaRPr lang="fr-FR" dirty="0"/>
                    </a:p>
                  </a:txBody>
                  <a:tcPr/>
                </a:tc>
              </a:tr>
              <a:tr h="20554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baseline="0" dirty="0" smtClean="0"/>
                        <a:t>Toute</a:t>
                      </a:r>
                      <a:r>
                        <a:rPr lang="fr-FR" sz="1800" baseline="0" dirty="0" smtClean="0"/>
                        <a:t> entreprise établie en France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1" baseline="0" dirty="0" smtClean="0"/>
                        <a:t>toute</a:t>
                      </a:r>
                      <a:r>
                        <a:rPr lang="fr-FR" sz="1800" baseline="0" dirty="0" smtClean="0"/>
                        <a:t> forme juridique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fr-FR" sz="1800" b="1" baseline="0" dirty="0" smtClean="0"/>
                        <a:t>toute</a:t>
                      </a:r>
                      <a:r>
                        <a:rPr lang="fr-FR" sz="1800" baseline="0" dirty="0" smtClean="0"/>
                        <a:t> activité (commerciale, artisanale, libérale,…)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baseline="0" dirty="0" smtClean="0"/>
                        <a:t>Toute</a:t>
                      </a:r>
                      <a:r>
                        <a:rPr lang="fr-FR" sz="1800" baseline="0" dirty="0" smtClean="0"/>
                        <a:t> entreprise étrangère </a:t>
                      </a:r>
                      <a:r>
                        <a:rPr lang="fr-FR" sz="1800" baseline="0" dirty="0" smtClean="0"/>
                        <a:t>sans établissement stable en France, souhaitant y exercer</a:t>
                      </a:r>
                      <a:endParaRPr lang="fr-FR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Créations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Modifications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Cessations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Dépôts</a:t>
                      </a:r>
                      <a:r>
                        <a:rPr lang="fr-FR" baseline="0" dirty="0" smtClean="0"/>
                        <a:t> de comptes annuels (lorsqu’ils sont dématérialisés)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02573" y="6183319"/>
            <a:ext cx="928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Conséquence : fin des procédures dites « article 3 » (possibilité de dépôt de formalités au greffe) 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838200" y="6183319"/>
            <a:ext cx="615142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necteur droit avec flèche 33"/>
          <p:cNvCxnSpPr>
            <a:endCxn id="9" idx="1"/>
          </p:cNvCxnSpPr>
          <p:nvPr/>
        </p:nvCxnSpPr>
        <p:spPr>
          <a:xfrm>
            <a:off x="10106590" y="2876338"/>
            <a:ext cx="29131" cy="6333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ylindre 3"/>
          <p:cNvSpPr/>
          <p:nvPr/>
        </p:nvSpPr>
        <p:spPr>
          <a:xfrm>
            <a:off x="3969121" y="3509676"/>
            <a:ext cx="1340226" cy="1143003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Cylindre 4"/>
          <p:cNvSpPr/>
          <p:nvPr/>
        </p:nvSpPr>
        <p:spPr>
          <a:xfrm>
            <a:off x="5880847" y="3509680"/>
            <a:ext cx="1129553" cy="5916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Cylindre 5"/>
          <p:cNvSpPr/>
          <p:nvPr/>
        </p:nvSpPr>
        <p:spPr>
          <a:xfrm>
            <a:off x="667869" y="3509680"/>
            <a:ext cx="1129553" cy="5916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Cylindre 6"/>
          <p:cNvSpPr/>
          <p:nvPr/>
        </p:nvSpPr>
        <p:spPr>
          <a:xfrm>
            <a:off x="2330822" y="3509678"/>
            <a:ext cx="1129553" cy="5916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7767918" y="3509677"/>
            <a:ext cx="1129553" cy="59167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Cylindre 8"/>
          <p:cNvSpPr/>
          <p:nvPr/>
        </p:nvSpPr>
        <p:spPr>
          <a:xfrm>
            <a:off x="9468971" y="3509676"/>
            <a:ext cx="1333499" cy="867337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63704" y="3732015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RAA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595281" y="3732015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RMA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217893" y="4007681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SIRENE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22892" y="3711845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RSAC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980827" y="3684944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RSEIRL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825317" y="3840270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RCS</a:t>
            </a:r>
          </a:p>
        </p:txBody>
      </p:sp>
      <p:sp>
        <p:nvSpPr>
          <p:cNvPr id="16" name="Cylindre 15"/>
          <p:cNvSpPr/>
          <p:nvPr/>
        </p:nvSpPr>
        <p:spPr>
          <a:xfrm>
            <a:off x="9570943" y="5200473"/>
            <a:ext cx="1231527" cy="70502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825316" y="5500306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RNCS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725703" y="1855213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prstClr val="black"/>
                </a:solidFill>
              </a:rPr>
              <a:t>CFE</a:t>
            </a:r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CMA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324409" y="1855454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prstClr val="black"/>
                </a:solidFill>
              </a:rPr>
              <a:t>CFE</a:t>
            </a:r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CA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3222245" y="1855213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prstClr val="black"/>
                </a:solidFill>
              </a:rPr>
              <a:t>CFE</a:t>
            </a:r>
            <a:r>
              <a:rPr lang="fr-FR" sz="1600" dirty="0" smtClean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prstClr val="black"/>
                </a:solidFill>
              </a:rPr>
              <a:t>DGFIP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4621858" y="1868652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prstClr val="black"/>
                </a:solidFill>
              </a:rPr>
              <a:t>CFE</a:t>
            </a:r>
            <a:r>
              <a:rPr lang="fr-FR" sz="1400" dirty="0" smtClean="0">
                <a:solidFill>
                  <a:prstClr val="black"/>
                </a:solidFill>
              </a:rPr>
              <a:t> </a:t>
            </a:r>
            <a:r>
              <a:rPr lang="fr-FR" sz="1400" dirty="0">
                <a:solidFill>
                  <a:prstClr val="black"/>
                </a:solidFill>
              </a:rPr>
              <a:t>URSSAF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5994014" y="1868652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prstClr val="black"/>
                </a:solidFill>
              </a:rPr>
              <a:t>CFE</a:t>
            </a:r>
            <a:r>
              <a:rPr lang="fr-FR" sz="1400" dirty="0" smtClean="0">
                <a:solidFill>
                  <a:prstClr val="black"/>
                </a:solidFill>
              </a:rPr>
              <a:t> </a:t>
            </a:r>
            <a:r>
              <a:rPr lang="fr-FR" sz="1400" dirty="0">
                <a:solidFill>
                  <a:prstClr val="black"/>
                </a:solidFill>
              </a:rPr>
              <a:t>CCI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7366170" y="1868652"/>
            <a:ext cx="1174378" cy="4168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prstClr val="black"/>
                </a:solidFill>
              </a:rPr>
              <a:t>CFE</a:t>
            </a:r>
            <a:r>
              <a:rPr lang="fr-FR" sz="1400" dirty="0" smtClean="0">
                <a:solidFill>
                  <a:prstClr val="black"/>
                </a:solidFill>
              </a:rPr>
              <a:t> </a:t>
            </a:r>
            <a:r>
              <a:rPr lang="fr-FR" sz="1400" dirty="0">
                <a:solidFill>
                  <a:prstClr val="black"/>
                </a:solidFill>
              </a:rPr>
              <a:t>Greffes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10636621" y="1419492"/>
            <a:ext cx="1174378" cy="41685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prstClr val="black"/>
                </a:solidFill>
              </a:rPr>
              <a:t>Entreprises</a:t>
            </a:r>
          </a:p>
        </p:txBody>
      </p:sp>
      <p:cxnSp>
        <p:nvCxnSpPr>
          <p:cNvPr id="27" name="Connecteur droit avec flèche 26"/>
          <p:cNvCxnSpPr>
            <a:stCxn id="19" idx="2"/>
            <a:endCxn id="6" idx="1"/>
          </p:cNvCxnSpPr>
          <p:nvPr/>
        </p:nvCxnSpPr>
        <p:spPr>
          <a:xfrm>
            <a:off x="911598" y="2272313"/>
            <a:ext cx="321048" cy="12373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ngle 28"/>
          <p:cNvCxnSpPr>
            <a:stCxn id="18" idx="2"/>
            <a:endCxn id="7" idx="1"/>
          </p:cNvCxnSpPr>
          <p:nvPr/>
        </p:nvCxnSpPr>
        <p:spPr>
          <a:xfrm rot="16200000" flipH="1">
            <a:off x="1985442" y="2599521"/>
            <a:ext cx="1237606" cy="58270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21" idx="2"/>
            <a:endCxn id="4" idx="1"/>
          </p:cNvCxnSpPr>
          <p:nvPr/>
        </p:nvCxnSpPr>
        <p:spPr>
          <a:xfrm rot="5400000">
            <a:off x="4312059" y="2612687"/>
            <a:ext cx="1224165" cy="56981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ngle 34"/>
          <p:cNvCxnSpPr>
            <a:stCxn id="21" idx="2"/>
            <a:endCxn id="8" idx="1"/>
          </p:cNvCxnSpPr>
          <p:nvPr/>
        </p:nvCxnSpPr>
        <p:spPr>
          <a:xfrm rot="16200000" flipH="1">
            <a:off x="6158788" y="1335770"/>
            <a:ext cx="1224166" cy="3123648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ngle 36"/>
          <p:cNvCxnSpPr>
            <a:stCxn id="21" idx="2"/>
            <a:endCxn id="5" idx="1"/>
          </p:cNvCxnSpPr>
          <p:nvPr/>
        </p:nvCxnSpPr>
        <p:spPr>
          <a:xfrm rot="16200000" flipH="1">
            <a:off x="5215251" y="2279306"/>
            <a:ext cx="1224169" cy="12365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>
            <a:stCxn id="23" idx="2"/>
            <a:endCxn id="7" idx="1"/>
          </p:cNvCxnSpPr>
          <p:nvPr/>
        </p:nvCxnSpPr>
        <p:spPr>
          <a:xfrm rot="5400000">
            <a:off x="4812396" y="368714"/>
            <a:ext cx="1224167" cy="505776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en angle 42"/>
          <p:cNvCxnSpPr>
            <a:stCxn id="23" idx="2"/>
            <a:endCxn id="6" idx="1"/>
          </p:cNvCxnSpPr>
          <p:nvPr/>
        </p:nvCxnSpPr>
        <p:spPr>
          <a:xfrm rot="5400000">
            <a:off x="3980919" y="-462761"/>
            <a:ext cx="1224169" cy="672071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>
            <a:stCxn id="24" idx="1"/>
            <a:endCxn id="23" idx="0"/>
          </p:cNvCxnSpPr>
          <p:nvPr/>
        </p:nvCxnSpPr>
        <p:spPr>
          <a:xfrm rot="10800000" flipV="1">
            <a:off x="7953359" y="1627922"/>
            <a:ext cx="2683262" cy="24073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ngle 48"/>
          <p:cNvCxnSpPr>
            <a:stCxn id="24" idx="1"/>
            <a:endCxn id="22" idx="0"/>
          </p:cNvCxnSpPr>
          <p:nvPr/>
        </p:nvCxnSpPr>
        <p:spPr>
          <a:xfrm rot="10800000" flipV="1">
            <a:off x="6581203" y="1627922"/>
            <a:ext cx="4055418" cy="24073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en angle 51"/>
          <p:cNvCxnSpPr>
            <a:stCxn id="24" idx="1"/>
            <a:endCxn id="21" idx="0"/>
          </p:cNvCxnSpPr>
          <p:nvPr/>
        </p:nvCxnSpPr>
        <p:spPr>
          <a:xfrm rot="10800000" flipV="1">
            <a:off x="5209047" y="1627922"/>
            <a:ext cx="5427574" cy="24073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>
            <a:stCxn id="24" idx="1"/>
            <a:endCxn id="20" idx="0"/>
          </p:cNvCxnSpPr>
          <p:nvPr/>
        </p:nvCxnSpPr>
        <p:spPr>
          <a:xfrm rot="10800000" flipV="1">
            <a:off x="3809435" y="1627921"/>
            <a:ext cx="6827187" cy="22729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en angle 57"/>
          <p:cNvCxnSpPr>
            <a:stCxn id="24" idx="1"/>
            <a:endCxn id="18" idx="0"/>
          </p:cNvCxnSpPr>
          <p:nvPr/>
        </p:nvCxnSpPr>
        <p:spPr>
          <a:xfrm rot="10800000" flipV="1">
            <a:off x="2312893" y="1627921"/>
            <a:ext cx="8323729" cy="22729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en angle 60"/>
          <p:cNvCxnSpPr>
            <a:stCxn id="24" idx="1"/>
            <a:endCxn id="19" idx="0"/>
          </p:cNvCxnSpPr>
          <p:nvPr/>
        </p:nvCxnSpPr>
        <p:spPr>
          <a:xfrm rot="10800000" flipV="1">
            <a:off x="911599" y="1627922"/>
            <a:ext cx="9725023" cy="227532"/>
          </a:xfrm>
          <a:prstGeom prst="bentConnector2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>
            <a:off x="3607154" y="2285520"/>
            <a:ext cx="829800" cy="12376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en angle 105"/>
          <p:cNvCxnSpPr/>
          <p:nvPr/>
        </p:nvCxnSpPr>
        <p:spPr>
          <a:xfrm rot="5400000">
            <a:off x="9877986" y="4809789"/>
            <a:ext cx="936810" cy="1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à coins arrondis 106"/>
          <p:cNvSpPr/>
          <p:nvPr/>
        </p:nvSpPr>
        <p:spPr>
          <a:xfrm>
            <a:off x="4638936" y="5593976"/>
            <a:ext cx="2177868" cy="5782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prstClr val="black"/>
                </a:solidFill>
              </a:rPr>
              <a:t>Diffusion aux tiers</a:t>
            </a:r>
          </a:p>
        </p:txBody>
      </p:sp>
      <p:cxnSp>
        <p:nvCxnSpPr>
          <p:cNvPr id="109" name="Connecteur en angle 108"/>
          <p:cNvCxnSpPr>
            <a:stCxn id="6" idx="3"/>
            <a:endCxn id="107" idx="0"/>
          </p:cNvCxnSpPr>
          <p:nvPr/>
        </p:nvCxnSpPr>
        <p:spPr>
          <a:xfrm rot="16200000" flipH="1">
            <a:off x="2733946" y="2600051"/>
            <a:ext cx="1492625" cy="4495224"/>
          </a:xfrm>
          <a:prstGeom prst="bentConnector3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Connecteur en angle 109"/>
          <p:cNvCxnSpPr>
            <a:stCxn id="7" idx="3"/>
            <a:endCxn id="107" idx="0"/>
          </p:cNvCxnSpPr>
          <p:nvPr/>
        </p:nvCxnSpPr>
        <p:spPr>
          <a:xfrm rot="16200000" flipH="1">
            <a:off x="3565421" y="3431526"/>
            <a:ext cx="1492627" cy="2832271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Connecteur en angle 112"/>
          <p:cNvCxnSpPr>
            <a:stCxn id="4" idx="3"/>
            <a:endCxn id="107" idx="0"/>
          </p:cNvCxnSpPr>
          <p:nvPr/>
        </p:nvCxnSpPr>
        <p:spPr>
          <a:xfrm rot="16200000" flipH="1">
            <a:off x="4712904" y="4579009"/>
            <a:ext cx="941297" cy="1088636"/>
          </a:xfrm>
          <a:prstGeom prst="bentConnector3">
            <a:avLst>
              <a:gd name="adj1" fmla="val 21429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7" name="Connecteur en angle 116"/>
          <p:cNvCxnSpPr>
            <a:stCxn id="5" idx="3"/>
            <a:endCxn id="107" idx="0"/>
          </p:cNvCxnSpPr>
          <p:nvPr/>
        </p:nvCxnSpPr>
        <p:spPr>
          <a:xfrm rot="5400000">
            <a:off x="5340435" y="4488786"/>
            <a:ext cx="1492625" cy="717754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0" name="Connecteur en angle 119"/>
          <p:cNvCxnSpPr>
            <a:stCxn id="8" idx="3"/>
            <a:endCxn id="107" idx="0"/>
          </p:cNvCxnSpPr>
          <p:nvPr/>
        </p:nvCxnSpPr>
        <p:spPr>
          <a:xfrm rot="5400000">
            <a:off x="6283969" y="3545250"/>
            <a:ext cx="1492628" cy="260482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3" name="Connecteur en angle 122"/>
          <p:cNvCxnSpPr>
            <a:stCxn id="9" idx="3"/>
            <a:endCxn id="107" idx="0"/>
          </p:cNvCxnSpPr>
          <p:nvPr/>
        </p:nvCxnSpPr>
        <p:spPr>
          <a:xfrm rot="5400000">
            <a:off x="7323315" y="2781569"/>
            <a:ext cx="1216963" cy="4407851"/>
          </a:xfrm>
          <a:prstGeom prst="bentConnector3">
            <a:avLst>
              <a:gd name="adj1" fmla="val 38950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Connecteur en angle 128"/>
          <p:cNvCxnSpPr>
            <a:stCxn id="16" idx="2"/>
            <a:endCxn id="107" idx="3"/>
          </p:cNvCxnSpPr>
          <p:nvPr/>
        </p:nvCxnSpPr>
        <p:spPr>
          <a:xfrm rot="10800000" flipV="1">
            <a:off x="6816805" y="5552984"/>
            <a:ext cx="2754139" cy="330104"/>
          </a:xfrm>
          <a:prstGeom prst="bentConnector3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Connecteur en angle 53"/>
          <p:cNvCxnSpPr>
            <a:stCxn id="22" idx="2"/>
            <a:endCxn id="4" idx="1"/>
          </p:cNvCxnSpPr>
          <p:nvPr/>
        </p:nvCxnSpPr>
        <p:spPr>
          <a:xfrm rot="5400000">
            <a:off x="4998137" y="1926609"/>
            <a:ext cx="1224165" cy="1941969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4895301" y="2177950"/>
            <a:ext cx="1238251" cy="5524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prstClr val="black"/>
                </a:solidFill>
              </a:rPr>
              <a:t>Sites web </a:t>
            </a:r>
            <a:r>
              <a:rPr lang="fr-FR" sz="900" dirty="0" smtClean="0">
                <a:solidFill>
                  <a:prstClr val="black"/>
                </a:solidFill>
              </a:rPr>
              <a:t>CFE URSSAF, </a:t>
            </a:r>
            <a:r>
              <a:rPr lang="fr-FR" sz="700" dirty="0" smtClean="0">
                <a:solidFill>
                  <a:prstClr val="black"/>
                </a:solidFill>
              </a:rPr>
              <a:t>autoentrepreneur</a:t>
            </a:r>
            <a:endParaRPr lang="fr-FR" sz="900" dirty="0">
              <a:solidFill>
                <a:prstClr val="black"/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7049601" y="2197987"/>
            <a:ext cx="1238251" cy="5524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prstClr val="black"/>
                </a:solidFill>
              </a:rPr>
              <a:t>Site web </a:t>
            </a:r>
            <a:r>
              <a:rPr lang="fr-FR" sz="1100" dirty="0" err="1" smtClean="0">
                <a:solidFill>
                  <a:prstClr val="black"/>
                </a:solidFill>
              </a:rPr>
              <a:t>Infogreffe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1985120" y="2169622"/>
            <a:ext cx="1238251" cy="53416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prstClr val="black"/>
                </a:solidFill>
              </a:rPr>
              <a:t>CFE métiers</a:t>
            </a:r>
          </a:p>
        </p:txBody>
      </p:sp>
      <p:sp>
        <p:nvSpPr>
          <p:cNvPr id="63" name="Titre 2"/>
          <p:cNvSpPr>
            <a:spLocks noGrp="1"/>
          </p:cNvSpPr>
          <p:nvPr>
            <p:ph type="title"/>
          </p:nvPr>
        </p:nvSpPr>
        <p:spPr>
          <a:xfrm>
            <a:off x="324408" y="-99097"/>
            <a:ext cx="11629293" cy="1325563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Situation </a:t>
            </a:r>
            <a:r>
              <a:rPr lang="fr-FR" sz="4000" dirty="0" smtClean="0">
                <a:solidFill>
                  <a:srgbClr val="0070C0"/>
                </a:solidFill>
              </a:rPr>
              <a:t>actuelle</a:t>
            </a:r>
            <a:r>
              <a:rPr lang="fr-FR" sz="4000" dirty="0" smtClean="0">
                <a:solidFill>
                  <a:srgbClr val="0070C0"/>
                </a:solidFill>
              </a:rPr>
              <a:t/>
            </a:r>
            <a:br>
              <a:rPr lang="fr-FR" sz="4000" dirty="0" smtClean="0">
                <a:solidFill>
                  <a:srgbClr val="0070C0"/>
                </a:solidFill>
              </a:rPr>
            </a:br>
            <a:r>
              <a:rPr lang="fr-FR" sz="2400" dirty="0" smtClean="0">
                <a:solidFill>
                  <a:srgbClr val="0070C0"/>
                </a:solidFill>
              </a:rPr>
              <a:t>6 réseaux de CFE + 4 sites web pour déclarer ; 7 registres pour stocker 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45339-F9C6-40C1-A972-60B4C8B1420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1985120" y="2151286"/>
            <a:ext cx="1475255" cy="5524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prstClr val="black"/>
                </a:solidFill>
              </a:rPr>
              <a:t>Site web </a:t>
            </a:r>
          </a:p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CFE métiers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652176" y="3217025"/>
            <a:ext cx="1238251" cy="220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validation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351545" y="3177267"/>
            <a:ext cx="1238251" cy="220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validation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5865790" y="3185927"/>
            <a:ext cx="1238251" cy="220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validation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7767918" y="3211232"/>
            <a:ext cx="1238251" cy="220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validation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9302705" y="3154608"/>
            <a:ext cx="1238251" cy="2201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validation</a:t>
            </a:r>
            <a:endParaRPr lang="fr-FR" sz="1200" dirty="0">
              <a:solidFill>
                <a:prstClr val="black"/>
              </a:solidFill>
            </a:endParaRPr>
          </a:p>
        </p:txBody>
      </p:sp>
      <p:cxnSp>
        <p:nvCxnSpPr>
          <p:cNvPr id="31" name="Connecteur droit 30"/>
          <p:cNvCxnSpPr/>
          <p:nvPr/>
        </p:nvCxnSpPr>
        <p:spPr>
          <a:xfrm>
            <a:off x="8281708" y="2907502"/>
            <a:ext cx="18540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9127737" y="1358248"/>
            <a:ext cx="1350322" cy="55249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prstClr val="black"/>
                </a:solidFill>
              </a:rPr>
              <a:t>Site web </a:t>
            </a:r>
          </a:p>
          <a:p>
            <a:pPr algn="ctr"/>
            <a:r>
              <a:rPr lang="fr-FR" sz="1200" dirty="0" smtClean="0">
                <a:solidFill>
                  <a:prstClr val="black"/>
                </a:solidFill>
              </a:rPr>
              <a:t>Guichet entreprises</a:t>
            </a:r>
            <a:endParaRPr lang="fr-F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5593" y="2217218"/>
            <a:ext cx="4153356" cy="2064712"/>
          </a:xfrm>
          <a:prstGeom prst="rect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stCxn id="2" idx="2"/>
          </p:cNvCxnSpPr>
          <p:nvPr/>
        </p:nvCxnSpPr>
        <p:spPr>
          <a:xfrm>
            <a:off x="744514" y="1812616"/>
            <a:ext cx="0" cy="4921474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ylindre 3"/>
          <p:cNvSpPr/>
          <p:nvPr/>
        </p:nvSpPr>
        <p:spPr>
          <a:xfrm>
            <a:off x="2142817" y="4104706"/>
            <a:ext cx="1340226" cy="1143003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Cylindre 4"/>
          <p:cNvSpPr/>
          <p:nvPr/>
        </p:nvSpPr>
        <p:spPr>
          <a:xfrm>
            <a:off x="7227524" y="5240287"/>
            <a:ext cx="1129553" cy="591671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" name="Cylindre 7"/>
          <p:cNvSpPr/>
          <p:nvPr/>
        </p:nvSpPr>
        <p:spPr>
          <a:xfrm>
            <a:off x="8273033" y="4536114"/>
            <a:ext cx="1129553" cy="591671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Cylindre 8"/>
          <p:cNvSpPr/>
          <p:nvPr/>
        </p:nvSpPr>
        <p:spPr>
          <a:xfrm>
            <a:off x="9402586" y="3668777"/>
            <a:ext cx="1333499" cy="86733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370417" y="4576318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SIRENE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409059" y="5409576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RSAC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380610" y="4706267"/>
            <a:ext cx="8546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RSEIRL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9817463" y="3996262"/>
            <a:ext cx="204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prstClr val="black"/>
                </a:solidFill>
              </a:rPr>
              <a:t>RCS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3356053" y="2308577"/>
            <a:ext cx="4023627" cy="965777"/>
          </a:xfrm>
          <a:prstGeom prst="round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prstClr val="black"/>
                </a:solidFill>
              </a:rPr>
              <a:t>Guichet unique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4006432" y="1028169"/>
            <a:ext cx="2722868" cy="55257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Entreprises (ou mandataires)</a:t>
            </a:r>
            <a:endParaRPr lang="fr-FR" sz="1400" dirty="0">
              <a:solidFill>
                <a:prstClr val="black"/>
              </a:solidFill>
            </a:endParaRPr>
          </a:p>
        </p:txBody>
      </p:sp>
      <p:cxnSp>
        <p:nvCxnSpPr>
          <p:cNvPr id="43" name="Connecteur en angle 42"/>
          <p:cNvCxnSpPr>
            <a:stCxn id="23" idx="1"/>
            <a:endCxn id="4" idx="1"/>
          </p:cNvCxnSpPr>
          <p:nvPr/>
        </p:nvCxnSpPr>
        <p:spPr>
          <a:xfrm rot="10800000" flipV="1">
            <a:off x="2812931" y="2791466"/>
            <a:ext cx="543123" cy="131324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à coins arrondis 106"/>
          <p:cNvSpPr/>
          <p:nvPr/>
        </p:nvSpPr>
        <p:spPr>
          <a:xfrm>
            <a:off x="4258445" y="5916706"/>
            <a:ext cx="2174506" cy="57822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prstClr val="black"/>
                </a:solidFill>
              </a:rPr>
              <a:t>Tiers</a:t>
            </a:r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109" name="Connecteur en angle 108"/>
          <p:cNvCxnSpPr>
            <a:stCxn id="84" idx="3"/>
            <a:endCxn id="107" idx="0"/>
          </p:cNvCxnSpPr>
          <p:nvPr/>
        </p:nvCxnSpPr>
        <p:spPr>
          <a:xfrm rot="5400000">
            <a:off x="4532720" y="5094908"/>
            <a:ext cx="1634776" cy="8820"/>
          </a:xfrm>
          <a:prstGeom prst="bentConnector3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3" name="Connecteur en angle 112"/>
          <p:cNvCxnSpPr>
            <a:stCxn id="4" idx="3"/>
            <a:endCxn id="107" idx="1"/>
          </p:cNvCxnSpPr>
          <p:nvPr/>
        </p:nvCxnSpPr>
        <p:spPr>
          <a:xfrm rot="16200000" flipH="1">
            <a:off x="3056633" y="5004005"/>
            <a:ext cx="958109" cy="1445515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9" name="Connecteur en angle 128"/>
          <p:cNvCxnSpPr>
            <a:stCxn id="5" idx="3"/>
            <a:endCxn id="107" idx="3"/>
          </p:cNvCxnSpPr>
          <p:nvPr/>
        </p:nvCxnSpPr>
        <p:spPr>
          <a:xfrm rot="5400000">
            <a:off x="6925696" y="5339213"/>
            <a:ext cx="373860" cy="1359350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Connecteur en angle 76"/>
          <p:cNvCxnSpPr>
            <a:stCxn id="8" idx="3"/>
            <a:endCxn id="107" idx="3"/>
          </p:cNvCxnSpPr>
          <p:nvPr/>
        </p:nvCxnSpPr>
        <p:spPr>
          <a:xfrm rot="5400000">
            <a:off x="7096365" y="4464372"/>
            <a:ext cx="1078033" cy="2404859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0" name="Connecteur en angle 79"/>
          <p:cNvCxnSpPr>
            <a:stCxn id="9" idx="3"/>
            <a:endCxn id="107" idx="3"/>
          </p:cNvCxnSpPr>
          <p:nvPr/>
        </p:nvCxnSpPr>
        <p:spPr>
          <a:xfrm rot="5400000">
            <a:off x="7416292" y="3552774"/>
            <a:ext cx="1669704" cy="3636385"/>
          </a:xfrm>
          <a:prstGeom prst="bentConnector2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Cylindre 83"/>
          <p:cNvSpPr/>
          <p:nvPr/>
        </p:nvSpPr>
        <p:spPr>
          <a:xfrm>
            <a:off x="4258445" y="3138927"/>
            <a:ext cx="2192146" cy="1143003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4293436" y="3410757"/>
            <a:ext cx="2195508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prstClr val="black"/>
                </a:solidFill>
              </a:rPr>
              <a:t>Registre </a:t>
            </a:r>
          </a:p>
          <a:p>
            <a:pPr algn="ctr"/>
            <a:r>
              <a:rPr lang="fr-FR" sz="2000" b="1" dirty="0" smtClean="0">
                <a:solidFill>
                  <a:prstClr val="black"/>
                </a:solidFill>
              </a:rPr>
              <a:t>national</a:t>
            </a:r>
            <a:endParaRPr lang="fr-FR" sz="2000" b="1" dirty="0">
              <a:solidFill>
                <a:prstClr val="black"/>
              </a:solidFill>
            </a:endParaRPr>
          </a:p>
        </p:txBody>
      </p:sp>
      <p:cxnSp>
        <p:nvCxnSpPr>
          <p:cNvPr id="98" name="Connecteur en angle 97"/>
          <p:cNvCxnSpPr>
            <a:stCxn id="24" idx="2"/>
            <a:endCxn id="23" idx="0"/>
          </p:cNvCxnSpPr>
          <p:nvPr/>
        </p:nvCxnSpPr>
        <p:spPr>
          <a:xfrm rot="16200000" flipH="1">
            <a:off x="5003950" y="1944660"/>
            <a:ext cx="727832" cy="1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en angle 120"/>
          <p:cNvCxnSpPr>
            <a:stCxn id="23" idx="3"/>
            <a:endCxn id="9" idx="1"/>
          </p:cNvCxnSpPr>
          <p:nvPr/>
        </p:nvCxnSpPr>
        <p:spPr>
          <a:xfrm>
            <a:off x="7379680" y="2791466"/>
            <a:ext cx="2689656" cy="87731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en angle 123"/>
          <p:cNvCxnSpPr>
            <a:stCxn id="23" idx="3"/>
            <a:endCxn id="8" idx="1"/>
          </p:cNvCxnSpPr>
          <p:nvPr/>
        </p:nvCxnSpPr>
        <p:spPr>
          <a:xfrm>
            <a:off x="7379680" y="2791466"/>
            <a:ext cx="1458130" cy="1744648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en angle 140"/>
          <p:cNvCxnSpPr>
            <a:stCxn id="23" idx="3"/>
            <a:endCxn id="5" idx="1"/>
          </p:cNvCxnSpPr>
          <p:nvPr/>
        </p:nvCxnSpPr>
        <p:spPr>
          <a:xfrm>
            <a:off x="7379680" y="2791466"/>
            <a:ext cx="412621" cy="244882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8203825" y="1970446"/>
            <a:ext cx="2553872" cy="333523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prstClr val="black"/>
                </a:solidFill>
              </a:rPr>
              <a:t>0rganismes de validation</a:t>
            </a:r>
          </a:p>
        </p:txBody>
      </p:sp>
      <p:sp>
        <p:nvSpPr>
          <p:cNvPr id="16" name="Double flèche horizontale 15"/>
          <p:cNvSpPr/>
          <p:nvPr/>
        </p:nvSpPr>
        <p:spPr>
          <a:xfrm rot="8816920">
            <a:off x="7385964" y="2259849"/>
            <a:ext cx="812672" cy="197773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64783" y="147241"/>
            <a:ext cx="5205486" cy="803268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Situation </a:t>
            </a:r>
            <a:r>
              <a:rPr lang="fr-FR" sz="4000" dirty="0" smtClean="0">
                <a:solidFill>
                  <a:srgbClr val="0070C0"/>
                </a:solidFill>
              </a:rPr>
              <a:t>cible (1/1/2023)</a:t>
            </a:r>
            <a:r>
              <a:rPr lang="fr-FR" sz="4000" dirty="0" smtClean="0">
                <a:solidFill>
                  <a:srgbClr val="0070C0"/>
                </a:solidFill>
              </a:rPr>
              <a:t/>
            </a:r>
            <a:br>
              <a:rPr lang="fr-FR" sz="4000" dirty="0" smtClean="0">
                <a:solidFill>
                  <a:srgbClr val="0070C0"/>
                </a:solidFill>
              </a:rPr>
            </a:b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3165376" y="6523127"/>
            <a:ext cx="2174506" cy="31908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Open data </a:t>
            </a:r>
          </a:p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(gd public)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5460875" y="6523127"/>
            <a:ext cx="2174506" cy="31908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prstClr val="black"/>
                </a:solidFill>
              </a:rPr>
              <a:t>Accès réservé (administrations, autres)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83" y="1165253"/>
            <a:ext cx="1359462" cy="64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Déclaration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64783" y="2089921"/>
            <a:ext cx="1359462" cy="64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Collecte</a:t>
            </a:r>
          </a:p>
          <a:p>
            <a:pPr algn="ctr"/>
            <a:r>
              <a:rPr lang="fr-FR" sz="1600" dirty="0" smtClean="0">
                <a:solidFill>
                  <a:srgbClr val="00B050"/>
                </a:solidFill>
              </a:rPr>
              <a:t>Transmission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783" y="2822550"/>
            <a:ext cx="1359462" cy="64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Traitement</a:t>
            </a:r>
            <a:endParaRPr lang="fr-FR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83" y="3663790"/>
            <a:ext cx="1359462" cy="64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Stockage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783" y="5543909"/>
            <a:ext cx="1359462" cy="6473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B050"/>
                </a:solidFill>
              </a:rPr>
              <a:t>Diffusion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A52F-402D-40D3-A8E7-26711B0AD05D}" type="slidenum">
              <a:rPr lang="fr-FR" smtClean="0"/>
              <a:t>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882739" y="3877108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INPI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guichet </a:t>
            </a:r>
            <a:r>
              <a:rPr lang="fr-FR" dirty="0" smtClean="0">
                <a:solidFill>
                  <a:srgbClr val="0070C0"/>
                </a:solidFill>
              </a:rPr>
              <a:t>unique : </a:t>
            </a:r>
            <a:r>
              <a:rPr lang="fr-FR" dirty="0" smtClean="0">
                <a:solidFill>
                  <a:srgbClr val="0070C0"/>
                </a:solidFill>
              </a:rPr>
              <a:t>un « CFE unique » enrichi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2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884431"/>
              </p:ext>
            </p:extLst>
          </p:nvPr>
        </p:nvGraphicFramePr>
        <p:xfrm>
          <a:off x="1320800" y="1504950"/>
          <a:ext cx="95504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1500"/>
                <a:gridCol w="3566859"/>
                <a:gridCol w="2872041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Guichet formalités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CFE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Saisie des formalités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1 formulaire unique en ligne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56 formulaires papier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dirty="0" smtClean="0"/>
                        <a:t>(+ sites internet)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Réception des formalités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Toutes les</a:t>
                      </a:r>
                      <a:r>
                        <a:rPr lang="fr-FR" baseline="0" dirty="0" smtClean="0"/>
                        <a:t> formalités, quelle que soit l’activité de l’entreprise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Uniquement certaines formalités (en fonction de l’activité)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Traitement des formalités</a:t>
                      </a:r>
                    </a:p>
                    <a:p>
                      <a:r>
                        <a:rPr lang="fr-FR" b="1" dirty="0" smtClean="0"/>
                        <a:t>par le guichet/CFE</a:t>
                      </a:r>
                      <a:endParaRPr lang="fr-FR" b="1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Contrôle de complétude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Contrôle</a:t>
                      </a:r>
                      <a:r>
                        <a:rPr lang="fr-FR" baseline="0" dirty="0" smtClean="0"/>
                        <a:t> de cohérence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baseline="0" dirty="0" smtClean="0"/>
                        <a:t>PAS de contrôle de fond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Automatisé</a:t>
                      </a:r>
                      <a:endParaRPr lang="fr-FR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Contrôle</a:t>
                      </a:r>
                      <a:r>
                        <a:rPr lang="fr-FR" baseline="0" dirty="0" smtClean="0"/>
                        <a:t> de complétude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Contrôle de cohérence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="1" baseline="0" dirty="0" smtClean="0"/>
                        <a:t>PAS de contrôle de fond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Humain</a:t>
                      </a:r>
                      <a:endParaRPr lang="fr-FR" dirty="0"/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Validation des</a:t>
                      </a:r>
                      <a:r>
                        <a:rPr lang="fr-FR" b="1" baseline="0" dirty="0" smtClean="0"/>
                        <a:t> formalités</a:t>
                      </a:r>
                      <a:endParaRPr lang="fr-FR" b="1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Renvoi vers organismes compétents au</a:t>
                      </a:r>
                      <a:r>
                        <a:rPr lang="fr-FR" baseline="0" dirty="0" smtClean="0"/>
                        <a:t> regard de l’activité (traitement consécutif)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Synthèse par le guichet</a:t>
                      </a:r>
                      <a:endParaRPr lang="fr-FR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Renvoi vers organismes identifiés</a:t>
                      </a:r>
                      <a:r>
                        <a:rPr lang="fr-FR" baseline="0" dirty="0" smtClean="0"/>
                        <a:t> par la norme (traitement parallèle)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smtClean="0"/>
                        <a:t>Pas de synthèse</a:t>
                      </a:r>
                      <a:endParaRPr lang="fr-FR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3" name="Ellipse 12"/>
          <p:cNvSpPr/>
          <p:nvPr/>
        </p:nvSpPr>
        <p:spPr>
          <a:xfrm>
            <a:off x="4718512" y="2513273"/>
            <a:ext cx="752475" cy="36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591050" y="4532673"/>
            <a:ext cx="1504950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707187" y="5419249"/>
            <a:ext cx="1057275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4657725" y="5739130"/>
            <a:ext cx="1057275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718512" y="1865573"/>
            <a:ext cx="1987088" cy="34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4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>
          <a:xfrm>
            <a:off x="92964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fr-FR" dirty="0" smtClean="0"/>
              <a:t>Un registre regroupant les données de </a:t>
            </a:r>
            <a:r>
              <a:rPr lang="fr-FR" b="1" u="sng" dirty="0" smtClean="0"/>
              <a:t>toutes</a:t>
            </a:r>
            <a:r>
              <a:rPr lang="fr-FR" dirty="0" smtClean="0"/>
              <a:t> les entreprises exerçant en une activité en France (artisanale, commerciale, agricole, libérale) est créé par la loi PACTE.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lvl="1" algn="just"/>
            <a:r>
              <a:rPr lang="fr-FR" dirty="0" smtClean="0"/>
              <a:t>Il intègre et remplace le répertoire des métiers (RM), le registre national du commerce (RNCS) et des sociétés et le registre des actifs agricoles (RAA</a:t>
            </a:r>
            <a:r>
              <a:rPr lang="fr-FR" dirty="0" smtClean="0"/>
              <a:t>), qui sont supprimés.</a:t>
            </a:r>
          </a:p>
          <a:p>
            <a:pPr lvl="1" algn="just"/>
            <a:endParaRPr lang="fr-FR" dirty="0" smtClean="0"/>
          </a:p>
          <a:p>
            <a:pPr lvl="1" algn="just"/>
            <a:r>
              <a:rPr lang="fr-FR" dirty="0" smtClean="0"/>
              <a:t>Le répertoire SIRENE et les registres des commerces et des sociétés (RCS) restent accessibles.</a:t>
            </a:r>
          </a:p>
          <a:p>
            <a:pPr lvl="1" algn="just"/>
            <a:endParaRPr lang="fr-FR" dirty="0"/>
          </a:p>
          <a:p>
            <a:pPr lvl="1" algn="just"/>
            <a:r>
              <a:rPr lang="fr-FR" dirty="0" smtClean="0"/>
              <a:t>Le RNE est accessible en ligne </a:t>
            </a:r>
            <a:r>
              <a:rPr lang="fr-FR" dirty="0" smtClean="0">
                <a:hlinkClick r:id="rId2"/>
              </a:rPr>
              <a:t>www.registre.entreprises.gouv.fr</a:t>
            </a:r>
            <a:r>
              <a:rPr lang="fr-FR" dirty="0" smtClean="0"/>
              <a:t> ou par API, </a:t>
            </a:r>
            <a:r>
              <a:rPr lang="fr-FR" b="1" u="sng" dirty="0" smtClean="0"/>
              <a:t>gratuitement</a:t>
            </a:r>
            <a:r>
              <a:rPr lang="fr-FR" dirty="0" smtClean="0"/>
              <a:t> (à partir du 1</a:t>
            </a:r>
            <a:r>
              <a:rPr lang="fr-FR" baseline="30000" dirty="0" smtClean="0"/>
              <a:t>er</a:t>
            </a:r>
            <a:r>
              <a:rPr lang="fr-FR" dirty="0" smtClean="0"/>
              <a:t> janvier</a:t>
            </a:r>
            <a:r>
              <a:rPr lang="fr-FR" dirty="0" smtClean="0"/>
              <a:t>).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lvl="1" algn="just"/>
            <a:r>
              <a:rPr lang="fr-FR" dirty="0" smtClean="0"/>
              <a:t>Il offre des outils de recherche (par entreprise, par date…) et de création d’alerte. </a:t>
            </a:r>
            <a:endParaRPr lang="fr-FR" dirty="0" smtClean="0"/>
          </a:p>
          <a:p>
            <a:pPr lvl="1" algn="just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Le registre national des entreprises (RNE)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7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Un cadre juridique </a:t>
            </a:r>
            <a:r>
              <a:rPr lang="fr-FR" dirty="0" smtClean="0">
                <a:solidFill>
                  <a:srgbClr val="0070C0"/>
                </a:solidFill>
              </a:rPr>
              <a:t>rénové pour les formalités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dirty="0" smtClean="0"/>
              <a:t>L’essentiel du cadre juridique du guichet et du registre a été publié. Quelques textes complémentaires sont à la signature </a:t>
            </a:r>
            <a:r>
              <a:rPr lang="fr-FR" sz="2000" dirty="0" smtClean="0"/>
              <a:t>(signature, liste exhaustive des formalités </a:t>
            </a:r>
            <a:r>
              <a:rPr lang="fr-FR" sz="2000" dirty="0" smtClean="0"/>
              <a:t>notamment). 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305175"/>
            <a:ext cx="10382250" cy="1571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u="sng" dirty="0" smtClean="0"/>
              <a:t>Principaux textes </a:t>
            </a:r>
            <a:r>
              <a:rPr lang="fr-FR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Décret 2020-946 du 30 juillet 2020 désignant l’INPI comme opérateur du guichet unique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Décret </a:t>
            </a:r>
            <a:r>
              <a:rPr lang="fr-FR" dirty="0"/>
              <a:t>2021-300 du 18 mars 2021 </a:t>
            </a:r>
            <a:r>
              <a:rPr lang="fr-FR" dirty="0" smtClean="0"/>
              <a:t>relatif au </a:t>
            </a:r>
            <a:r>
              <a:rPr lang="fr-FR" dirty="0"/>
              <a:t>fonctionnement du </a:t>
            </a:r>
            <a:r>
              <a:rPr lang="fr-FR" dirty="0" smtClean="0"/>
              <a:t>guichet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Ordonnance 2021-1189 du 15 septembre 2021 </a:t>
            </a:r>
            <a:r>
              <a:rPr lang="fr-FR" dirty="0" smtClean="0"/>
              <a:t>(prise en application art. 2 loi PACTE) créant le registre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Décret 2022-1014 du 19 juillet </a:t>
            </a:r>
            <a:r>
              <a:rPr lang="fr-FR" dirty="0" smtClean="0"/>
              <a:t>2022 relatif au registre et au guichet</a:t>
            </a:r>
            <a:endParaRPr lang="fr-FR" dirty="0"/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941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514350" indent="-514350">
              <a:buAutoNum type="arabicPeriod"/>
            </a:pPr>
            <a:r>
              <a:rPr lang="fr-FR" dirty="0" smtClean="0">
                <a:solidFill>
                  <a:schemeClr val="bg1">
                    <a:lumMod val="65000"/>
                  </a:schemeClr>
                </a:solidFill>
              </a:rPr>
              <a:t>Guichet unique et registre national : présentation de la réforme</a:t>
            </a:r>
            <a:endParaRPr lang="fr-FR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dirty="0" smtClean="0">
                <a:solidFill>
                  <a:srgbClr val="0070C0"/>
                </a:solidFill>
              </a:rPr>
              <a:t>Fonctionnement du guichet unique </a:t>
            </a:r>
            <a:endParaRPr lang="fr-FR" dirty="0" smtClean="0">
              <a:solidFill>
                <a:srgbClr val="0070C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23B3-62F7-435E-8641-863C5CB5D37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2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1637</Words>
  <Application>Microsoft Office PowerPoint</Application>
  <PresentationFormat>Grand écran</PresentationFormat>
  <Paragraphs>343</Paragraphs>
  <Slides>24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Marianne Medium</vt:lpstr>
      <vt:lpstr>Wingdings</vt:lpstr>
      <vt:lpstr>2_Thème Office</vt:lpstr>
      <vt:lpstr>1_Thème Office</vt:lpstr>
      <vt:lpstr>Guichet unique formalités et  registre national des entreprises  Présentation générale</vt:lpstr>
      <vt:lpstr>Présentation PowerPoint</vt:lpstr>
      <vt:lpstr>Les dispositions de la loi PACTE (art. 1 et 2)</vt:lpstr>
      <vt:lpstr>Situation actuelle 6 réseaux de CFE + 4 sites web pour déclarer ; 7 registres pour stocker </vt:lpstr>
      <vt:lpstr>Situation cible (1/1/2023) </vt:lpstr>
      <vt:lpstr>Le guichet unique : un « CFE unique » enrichi</vt:lpstr>
      <vt:lpstr>Le registre national des entreprises (RNE) </vt:lpstr>
      <vt:lpstr>Un cadre juridique rénové pour les formalités </vt:lpstr>
      <vt:lpstr>Présentation PowerPoint</vt:lpstr>
      <vt:lpstr>Les étapes de la déclaration sur le guichet </vt:lpstr>
      <vt:lpstr>Comment saisir une formalité ? </vt:lpstr>
      <vt:lpstr>Comment saisir une formalité ? </vt:lpstr>
      <vt:lpstr>Comment joindre des justificatifs ? </vt:lpstr>
      <vt:lpstr>Comment signer une formalité ? </vt:lpstr>
      <vt:lpstr>Comment payer une formalité ? </vt:lpstr>
      <vt:lpstr>Comment se termine le dépôt d’une formalité ?</vt:lpstr>
      <vt:lpstr>Comment est traitée une formalité ? </vt:lpstr>
      <vt:lpstr>Comment est traitée une formalité ?  Circuit détaillé</vt:lpstr>
      <vt:lpstr>Comment suivre ses formalités ? </vt:lpstr>
      <vt:lpstr>Comment suivre une formalité spécifique ? </vt:lpstr>
      <vt:lpstr>Comment être assisté pour ses formalités?</vt:lpstr>
      <vt:lpstr>Phase de stabilisation du guichet</vt:lpstr>
      <vt:lpstr>Conclusion  Ce qui change, ce qui reste</vt:lpstr>
      <vt:lpstr>Conclusion</vt:lpstr>
    </vt:vector>
  </TitlesOfParts>
  <Company>Secrétariat Général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MERLIN Xavier</dc:creator>
  <cp:lastModifiedBy>MERLIN Xavier</cp:lastModifiedBy>
  <cp:revision>148</cp:revision>
  <cp:lastPrinted>2021-10-08T10:39:01Z</cp:lastPrinted>
  <dcterms:created xsi:type="dcterms:W3CDTF">2020-11-24T14:56:52Z</dcterms:created>
  <dcterms:modified xsi:type="dcterms:W3CDTF">2022-12-09T10:04:44Z</dcterms:modified>
</cp:coreProperties>
</file>