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7"/>
  </p:notesMasterIdLst>
  <p:sldIdLst>
    <p:sldId id="269" r:id="rId3"/>
    <p:sldId id="307" r:id="rId4"/>
    <p:sldId id="270" r:id="rId5"/>
    <p:sldId id="267" r:id="rId6"/>
    <p:sldId id="266" r:id="rId7"/>
    <p:sldId id="306" r:id="rId8"/>
    <p:sldId id="305" r:id="rId9"/>
    <p:sldId id="312" r:id="rId10"/>
    <p:sldId id="308" r:id="rId11"/>
    <p:sldId id="303" r:id="rId12"/>
    <p:sldId id="291" r:id="rId13"/>
    <p:sldId id="292" r:id="rId14"/>
    <p:sldId id="293" r:id="rId15"/>
    <p:sldId id="295" r:id="rId16"/>
    <p:sldId id="296" r:id="rId17"/>
    <p:sldId id="298" r:id="rId18"/>
    <p:sldId id="301" r:id="rId19"/>
    <p:sldId id="309" r:id="rId20"/>
    <p:sldId id="300" r:id="rId21"/>
    <p:sldId id="299" r:id="rId22"/>
    <p:sldId id="297" r:id="rId23"/>
    <p:sldId id="304" r:id="rId24"/>
    <p:sldId id="302" r:id="rId25"/>
    <p:sldId id="311" r:id="rId26"/>
  </p:sldIdLst>
  <p:sldSz cx="12192000" cy="6858000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5106C6A6-2F01-4FF1-8159-852CCFCAE9E4}">
          <p14:sldIdLst>
            <p14:sldId id="269"/>
            <p14:sldId id="307"/>
            <p14:sldId id="270"/>
            <p14:sldId id="267"/>
            <p14:sldId id="266"/>
            <p14:sldId id="306"/>
            <p14:sldId id="305"/>
            <p14:sldId id="312"/>
            <p14:sldId id="308"/>
            <p14:sldId id="303"/>
            <p14:sldId id="291"/>
            <p14:sldId id="292"/>
            <p14:sldId id="293"/>
            <p14:sldId id="295"/>
            <p14:sldId id="296"/>
            <p14:sldId id="298"/>
            <p14:sldId id="301"/>
            <p14:sldId id="309"/>
            <p14:sldId id="300"/>
            <p14:sldId id="299"/>
            <p14:sldId id="297"/>
            <p14:sldId id="304"/>
            <p14:sldId id="302"/>
            <p14:sldId id="31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45F96D0-9C72-4C0B-848A-2E0075E25C88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CD5C7F7-B2EF-4921-A647-5C63CEF59A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30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58D56-908B-4AE1-A73B-2E814B4A948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125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E3966-F25C-4E6A-895A-A708415B34B1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09/12/2022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5339-F9C6-40C1-A972-60B4C8B1420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108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201A-378D-4196-90E0-13B9DBBC347C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09/12/2022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5339-F9C6-40C1-A972-60B4C8B1420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25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1E3B-3BE0-4D70-B4F8-1E8D9C8EA02F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09/12/2022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5339-F9C6-40C1-A972-60B4C8B1420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154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CA1C1-B78D-4F05-BDE2-6A992C098F49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09/12/2022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813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3F8C6-68F2-4BDC-ACB3-9FF57A973CAF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09/12/2022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420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3DBA-5130-429F-862D-8F1595E6C95C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09/12/2022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550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B37C-E7B6-4424-AD05-335C34415515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09/12/2022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6859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0AED-424F-4EB4-8EB3-DB5DF0F6A6F2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09/12/2022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9100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73EE-D8C3-4BCF-814D-DA07A5617AD3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09/12/2022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4349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2028-9705-411E-A9B3-1EE388B9C78E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09/12/2022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3914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B1BE8-7EBE-4A94-B7C9-A81380579DC2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09/12/2022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299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249D-748B-4F8E-AEBD-38E122D663C0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09/12/2022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5339-F9C6-40C1-A972-60B4C8B1420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8939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9CA3-1AE0-445D-B198-28C5B7331B4C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09/12/2022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516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D540-3971-4685-8981-2349182D2BA0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09/12/2022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6823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E389D-45E4-4362-A8E3-9F1B07DC9FA1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09/12/2022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0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5FDB-FB00-4BBE-A4C6-581A5A8B1601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09/12/2022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5339-F9C6-40C1-A972-60B4C8B1420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866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2D0DA-1FE9-41E5-9FE2-643A1C0DAB45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09/12/2022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5339-F9C6-40C1-A972-60B4C8B1420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502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B06CD-CDB9-4F93-BA6F-F956C950CC01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09/12/2022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5339-F9C6-40C1-A972-60B4C8B1420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397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D9A3-7470-43D2-BFB5-ECECE513C0A9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09/12/2022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5339-F9C6-40C1-A972-60B4C8B1420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10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8FAD-F7EA-473F-B0B1-C0A1FB3242C3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09/12/2022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5339-F9C6-40C1-A972-60B4C8B1420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4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F1B1-7254-4D04-87E7-9493D32A7A6D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09/12/2022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5339-F9C6-40C1-A972-60B4C8B1420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625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D2B58-4F42-4F2B-995E-E42624015B07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09/12/2022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5339-F9C6-40C1-A972-60B4C8B1420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000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A7C20-723F-4559-972C-103145419F56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09/12/2022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45339-F9C6-40C1-A972-60B4C8B1420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396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37897-53DA-49D1-A618-16667533B245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09/12/2022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346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xavier.merlin@finances.gouv.f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ormalites.entreprises.gouv.fr/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gistre.entreprises.gouv.fr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71644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Guichet unique formalités et </a:t>
            </a:r>
            <a:br>
              <a:rPr lang="fr-FR" b="1" dirty="0" smtClean="0">
                <a:solidFill>
                  <a:srgbClr val="0070C0"/>
                </a:solidFill>
              </a:rPr>
            </a:br>
            <a:r>
              <a:rPr lang="fr-FR" b="1" dirty="0" smtClean="0">
                <a:solidFill>
                  <a:srgbClr val="0070C0"/>
                </a:solidFill>
              </a:rPr>
              <a:t>registre national des entreprises </a:t>
            </a:r>
            <a:br>
              <a:rPr lang="fr-FR" b="1" dirty="0" smtClean="0">
                <a:solidFill>
                  <a:srgbClr val="0070C0"/>
                </a:solidFill>
              </a:rPr>
            </a:br>
            <a:r>
              <a:rPr lang="fr-FR" sz="2800" b="1" dirty="0" smtClean="0">
                <a:solidFill>
                  <a:srgbClr val="0070C0"/>
                </a:solidFill>
              </a:rPr>
              <a:t>Présentation générale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799552" y="6231135"/>
            <a:ext cx="6592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prstClr val="black"/>
                </a:solidFill>
              </a:rPr>
              <a:t>Mission interministérielle simplification et modernisation des formalités des entreprises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014148" y="4674903"/>
            <a:ext cx="2163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i="1" smtClean="0">
                <a:solidFill>
                  <a:prstClr val="black"/>
                </a:solidFill>
              </a:rPr>
              <a:t>Décembre 2022</a:t>
            </a:r>
            <a:endParaRPr lang="fr-FR" sz="2000" i="1" dirty="0">
              <a:solidFill>
                <a:prstClr val="black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6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Les étapes de la déclaration sur le guichet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95920" y="3208969"/>
            <a:ext cx="990080" cy="8191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Création </a:t>
            </a:r>
          </a:p>
          <a:p>
            <a:pPr algn="ctr"/>
            <a:r>
              <a:rPr lang="fr-FR" sz="1100" dirty="0" smtClean="0"/>
              <a:t>de compte</a:t>
            </a:r>
            <a:endParaRPr lang="fr-FR" sz="1100" dirty="0"/>
          </a:p>
        </p:txBody>
      </p:sp>
      <p:sp>
        <p:nvSpPr>
          <p:cNvPr id="7" name="Rectangle 6"/>
          <p:cNvSpPr/>
          <p:nvPr/>
        </p:nvSpPr>
        <p:spPr>
          <a:xfrm>
            <a:off x="2631498" y="3208969"/>
            <a:ext cx="1015018" cy="81915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Saisie</a:t>
            </a:r>
            <a:endParaRPr lang="fr-FR" sz="1100" dirty="0"/>
          </a:p>
        </p:txBody>
      </p:sp>
      <p:sp>
        <p:nvSpPr>
          <p:cNvPr id="8" name="Rectangle 7"/>
          <p:cNvSpPr/>
          <p:nvPr/>
        </p:nvSpPr>
        <p:spPr>
          <a:xfrm>
            <a:off x="3992015" y="3208969"/>
            <a:ext cx="1015018" cy="81915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Dépôt de justificatifs</a:t>
            </a:r>
            <a:endParaRPr lang="fr-FR" sz="1100" dirty="0"/>
          </a:p>
        </p:txBody>
      </p:sp>
      <p:sp>
        <p:nvSpPr>
          <p:cNvPr id="9" name="Rectangle 8"/>
          <p:cNvSpPr/>
          <p:nvPr/>
        </p:nvSpPr>
        <p:spPr>
          <a:xfrm>
            <a:off x="5352532" y="3208969"/>
            <a:ext cx="1015018" cy="81915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Signature</a:t>
            </a:r>
            <a:endParaRPr lang="fr-FR" sz="1100" dirty="0"/>
          </a:p>
        </p:txBody>
      </p:sp>
      <p:sp>
        <p:nvSpPr>
          <p:cNvPr id="11" name="Rectangle 10"/>
          <p:cNvSpPr/>
          <p:nvPr/>
        </p:nvSpPr>
        <p:spPr>
          <a:xfrm>
            <a:off x="6713049" y="3208969"/>
            <a:ext cx="1015018" cy="81915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Paiement </a:t>
            </a:r>
            <a:endParaRPr lang="fr-FR" sz="1100" dirty="0"/>
          </a:p>
        </p:txBody>
      </p:sp>
      <p:sp>
        <p:nvSpPr>
          <p:cNvPr id="13" name="Rectangle 12"/>
          <p:cNvSpPr/>
          <p:nvPr/>
        </p:nvSpPr>
        <p:spPr>
          <a:xfrm>
            <a:off x="8073566" y="3208969"/>
            <a:ext cx="1015018" cy="81915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Compléments</a:t>
            </a:r>
            <a:endParaRPr lang="fr-FR" sz="1100" dirty="0"/>
          </a:p>
        </p:txBody>
      </p:sp>
      <p:sp>
        <p:nvSpPr>
          <p:cNvPr id="14" name="Rectangle 13"/>
          <p:cNvSpPr/>
          <p:nvPr/>
        </p:nvSpPr>
        <p:spPr>
          <a:xfrm>
            <a:off x="9434083" y="3208969"/>
            <a:ext cx="1015018" cy="81915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Suivi </a:t>
            </a:r>
            <a:endParaRPr lang="fr-FR" sz="1100" dirty="0"/>
          </a:p>
        </p:txBody>
      </p:sp>
      <p:sp>
        <p:nvSpPr>
          <p:cNvPr id="5" name="Rectangle 4"/>
          <p:cNvSpPr/>
          <p:nvPr/>
        </p:nvSpPr>
        <p:spPr>
          <a:xfrm>
            <a:off x="1295919" y="4264429"/>
            <a:ext cx="9153181" cy="3158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Assistance </a:t>
            </a:r>
            <a:endParaRPr lang="fr-FR" dirty="0"/>
          </a:p>
        </p:txBody>
      </p:sp>
      <p:cxnSp>
        <p:nvCxnSpPr>
          <p:cNvPr id="16" name="Connecteur droit avec flèche 15"/>
          <p:cNvCxnSpPr/>
          <p:nvPr/>
        </p:nvCxnSpPr>
        <p:spPr>
          <a:xfrm>
            <a:off x="2631498" y="2884516"/>
            <a:ext cx="517415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8073566" y="2884516"/>
            <a:ext cx="231734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5007033" y="2472545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Dépôt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8230544" y="2472545"/>
            <a:ext cx="2218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Traitement/validation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2119745" y="5586153"/>
            <a:ext cx="6930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Chacune de ces étapes va être présentée individuellement dans la suite  </a:t>
            </a:r>
            <a:endParaRPr lang="fr-FR" dirty="0"/>
          </a:p>
        </p:txBody>
      </p:sp>
      <p:sp>
        <p:nvSpPr>
          <p:cNvPr id="23" name="Flèche droite 22"/>
          <p:cNvSpPr/>
          <p:nvPr/>
        </p:nvSpPr>
        <p:spPr>
          <a:xfrm>
            <a:off x="1558203" y="5644342"/>
            <a:ext cx="465513" cy="2529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867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contenu 16"/>
          <p:cNvSpPr>
            <a:spLocks noGrp="1"/>
          </p:cNvSpPr>
          <p:nvPr>
            <p:ph idx="1"/>
          </p:nvPr>
        </p:nvSpPr>
        <p:spPr>
          <a:xfrm>
            <a:off x="838200" y="1825625"/>
            <a:ext cx="4689764" cy="4351338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Un </a:t>
            </a:r>
            <a:r>
              <a:rPr lang="fr-FR" b="1" dirty="0" smtClean="0"/>
              <a:t>formulaire unique </a:t>
            </a:r>
            <a:r>
              <a:rPr lang="fr-FR" dirty="0" smtClean="0"/>
              <a:t>en ligne remplace les 56 formulaires papier CERFA qui existaient.</a:t>
            </a:r>
          </a:p>
          <a:p>
            <a:endParaRPr lang="fr-FR" dirty="0"/>
          </a:p>
          <a:p>
            <a:r>
              <a:rPr lang="fr-FR" dirty="0"/>
              <a:t>Ce formulaire </a:t>
            </a:r>
            <a:r>
              <a:rPr lang="fr-FR" b="1" dirty="0"/>
              <a:t>s’adapte</a:t>
            </a:r>
            <a:r>
              <a:rPr lang="fr-FR" dirty="0"/>
              <a:t> à la situation du déclarant, en fonction des réponses aux questions posées 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 smtClean="0"/>
              <a:t>Le contenu du formulaire est </a:t>
            </a:r>
            <a:r>
              <a:rPr lang="fr-FR" b="1" dirty="0" smtClean="0"/>
              <a:t>semblable</a:t>
            </a:r>
            <a:r>
              <a:rPr lang="fr-FR" dirty="0" smtClean="0"/>
              <a:t> aux formulaires précédents, à l’exception de questions d’orientation.</a:t>
            </a:r>
          </a:p>
          <a:p>
            <a:endParaRPr lang="fr-FR" dirty="0" smtClean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Comment saisir une formalité ?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7716" y="1690688"/>
            <a:ext cx="6325985" cy="3907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69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contenu 16"/>
          <p:cNvSpPr>
            <a:spLocks noGrp="1"/>
          </p:cNvSpPr>
          <p:nvPr>
            <p:ph idx="1"/>
          </p:nvPr>
        </p:nvSpPr>
        <p:spPr>
          <a:xfrm>
            <a:off x="713509" y="1584556"/>
            <a:ext cx="4689764" cy="5049000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Des </a:t>
            </a:r>
            <a:r>
              <a:rPr lang="fr-FR" b="1" dirty="0" smtClean="0"/>
              <a:t>tutoriels vidéo</a:t>
            </a:r>
            <a:r>
              <a:rPr lang="fr-FR" dirty="0" smtClean="0"/>
              <a:t> présentent les étapes de la déclaration pas-à-pas.</a:t>
            </a:r>
          </a:p>
          <a:p>
            <a:endParaRPr lang="fr-FR" dirty="0"/>
          </a:p>
          <a:p>
            <a:r>
              <a:rPr lang="fr-FR" dirty="0" smtClean="0"/>
              <a:t>Des </a:t>
            </a:r>
            <a:r>
              <a:rPr lang="fr-FR" b="1" dirty="0" smtClean="0"/>
              <a:t>bulles d’aide </a:t>
            </a:r>
            <a:r>
              <a:rPr lang="fr-FR" dirty="0" smtClean="0"/>
              <a:t>donnent la définition des termes juridiques utilisés. </a:t>
            </a:r>
          </a:p>
          <a:p>
            <a:endParaRPr lang="fr-FR" dirty="0"/>
          </a:p>
          <a:p>
            <a:r>
              <a:rPr lang="fr-FR" dirty="0" smtClean="0"/>
              <a:t>Le guichet signale les champs qui doivent obligatoirement être remplis</a:t>
            </a:r>
          </a:p>
          <a:p>
            <a:endParaRPr lang="fr-FR" dirty="0"/>
          </a:p>
          <a:p>
            <a:r>
              <a:rPr lang="fr-FR" dirty="0" smtClean="0"/>
              <a:t>Il est possible de </a:t>
            </a:r>
            <a:r>
              <a:rPr lang="fr-FR" b="1" dirty="0" smtClean="0"/>
              <a:t>sauvegarder</a:t>
            </a:r>
            <a:r>
              <a:rPr lang="fr-FR" dirty="0" smtClean="0"/>
              <a:t> un brouillon et le reprendre ultérieurement. </a:t>
            </a:r>
          </a:p>
          <a:p>
            <a:endParaRPr lang="fr-FR" dirty="0" smtClean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Comment saisir une formalité ?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7964" y="1690688"/>
            <a:ext cx="6533803" cy="3681457"/>
          </a:xfrm>
          <a:prstGeom prst="rect">
            <a:avLst/>
          </a:prstGeom>
        </p:spPr>
      </p:pic>
      <p:cxnSp>
        <p:nvCxnSpPr>
          <p:cNvPr id="7" name="Connecteur droit avec flèche 6"/>
          <p:cNvCxnSpPr/>
          <p:nvPr/>
        </p:nvCxnSpPr>
        <p:spPr>
          <a:xfrm>
            <a:off x="4862945" y="3632662"/>
            <a:ext cx="3857106" cy="1911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4862945" y="1986742"/>
            <a:ext cx="4355870" cy="4821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940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contenu 16"/>
          <p:cNvSpPr>
            <a:spLocks noGrp="1"/>
          </p:cNvSpPr>
          <p:nvPr>
            <p:ph idx="1"/>
          </p:nvPr>
        </p:nvSpPr>
        <p:spPr>
          <a:xfrm>
            <a:off x="838200" y="1825625"/>
            <a:ext cx="4689764" cy="4351338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Comment joindre des justificatifs ?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0145" y="1690688"/>
            <a:ext cx="6871855" cy="3965848"/>
          </a:xfrm>
          <a:prstGeom prst="rect">
            <a:avLst/>
          </a:prstGeom>
        </p:spPr>
      </p:pic>
      <p:sp>
        <p:nvSpPr>
          <p:cNvPr id="7" name="Espace réservé du contenu 16"/>
          <p:cNvSpPr txBox="1">
            <a:spLocks/>
          </p:cNvSpPr>
          <p:nvPr/>
        </p:nvSpPr>
        <p:spPr>
          <a:xfrm>
            <a:off x="713509" y="1584556"/>
            <a:ext cx="4689764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Une fois tous les champs remplis, le déclarant doit joindre </a:t>
            </a:r>
            <a:r>
              <a:rPr lang="fr-FR" dirty="0" smtClean="0"/>
              <a:t>des </a:t>
            </a:r>
            <a:r>
              <a:rPr lang="fr-FR" b="1" dirty="0" smtClean="0"/>
              <a:t>justificatifs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r>
              <a:rPr lang="fr-FR" dirty="0" smtClean="0"/>
              <a:t>Le guichet détermine </a:t>
            </a:r>
            <a:r>
              <a:rPr lang="fr-FR" b="1" dirty="0" smtClean="0"/>
              <a:t>automatiquement</a:t>
            </a:r>
            <a:r>
              <a:rPr lang="fr-FR" dirty="0" smtClean="0"/>
              <a:t> les justificatifs nécessaires en fonction de la situation du déclarant. </a:t>
            </a:r>
          </a:p>
          <a:p>
            <a:endParaRPr lang="fr-FR" dirty="0"/>
          </a:p>
          <a:p>
            <a:r>
              <a:rPr lang="fr-FR" dirty="0" smtClean="0"/>
              <a:t>Il suffit alors de les </a:t>
            </a:r>
            <a:r>
              <a:rPr lang="fr-FR" b="1" dirty="0" smtClean="0"/>
              <a:t>télécharger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pPr marL="457200" lvl="1" indent="0">
              <a:buFont typeface="Arial" panose="020B0604020202020204" pitchFamily="34" charset="0"/>
              <a:buNone/>
            </a:pPr>
            <a:endParaRPr lang="fr-FR" dirty="0"/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4621876" y="2319251"/>
            <a:ext cx="1064029" cy="11804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4621876" y="4565628"/>
            <a:ext cx="25436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576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Comment signer une formalité ?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71550" y="2252576"/>
            <a:ext cx="1933575" cy="819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/>
              <a:t>Formalité </a:t>
            </a:r>
          </a:p>
          <a:p>
            <a:pPr algn="ctr"/>
            <a:r>
              <a:rPr lang="fr-FR" sz="2000" dirty="0" smtClean="0"/>
              <a:t>de création</a:t>
            </a:r>
            <a:endParaRPr lang="fr-FR" sz="2000" dirty="0"/>
          </a:p>
        </p:txBody>
      </p:sp>
      <p:sp>
        <p:nvSpPr>
          <p:cNvPr id="8" name="Rectangle 7"/>
          <p:cNvSpPr/>
          <p:nvPr/>
        </p:nvSpPr>
        <p:spPr>
          <a:xfrm>
            <a:off x="971549" y="3285245"/>
            <a:ext cx="1933575" cy="26583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/>
              <a:t>Formalité </a:t>
            </a:r>
          </a:p>
          <a:p>
            <a:pPr algn="ctr"/>
            <a:r>
              <a:rPr lang="fr-FR" sz="2000" dirty="0" smtClean="0"/>
              <a:t>de modification</a:t>
            </a:r>
          </a:p>
          <a:p>
            <a:pPr algn="ctr"/>
            <a:r>
              <a:rPr lang="fr-FR" sz="2000" dirty="0"/>
              <a:t>o</a:t>
            </a:r>
            <a:r>
              <a:rPr lang="fr-FR" sz="2000" dirty="0" smtClean="0"/>
              <a:t>u</a:t>
            </a:r>
          </a:p>
          <a:p>
            <a:pPr algn="ctr"/>
            <a:r>
              <a:rPr lang="fr-FR" sz="2000" dirty="0"/>
              <a:t>d</a:t>
            </a:r>
            <a:r>
              <a:rPr lang="fr-FR" sz="2000" dirty="0" smtClean="0"/>
              <a:t>e </a:t>
            </a:r>
            <a:r>
              <a:rPr lang="fr-FR" sz="2000" dirty="0" smtClean="0"/>
              <a:t>cessation</a:t>
            </a:r>
          </a:p>
          <a:p>
            <a:pPr algn="ctr"/>
            <a:endParaRPr lang="fr-FR" sz="2000" dirty="0"/>
          </a:p>
          <a:p>
            <a:pPr algn="ctr"/>
            <a:r>
              <a:rPr lang="fr-FR" sz="2000" dirty="0" smtClean="0"/>
              <a:t>Dépôt de comptes</a:t>
            </a:r>
            <a:endParaRPr lang="fr-FR" sz="2000" dirty="0"/>
          </a:p>
        </p:txBody>
      </p:sp>
      <p:sp>
        <p:nvSpPr>
          <p:cNvPr id="10" name="Rectangle 9"/>
          <p:cNvSpPr/>
          <p:nvPr/>
        </p:nvSpPr>
        <p:spPr>
          <a:xfrm>
            <a:off x="3324225" y="2252576"/>
            <a:ext cx="7696200" cy="81915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Signature électronique simple (case à cocher)</a:t>
            </a:r>
            <a:endParaRPr lang="fr-FR" sz="1200" dirty="0"/>
          </a:p>
        </p:txBody>
      </p:sp>
      <p:sp>
        <p:nvSpPr>
          <p:cNvPr id="12" name="Rectangle 11"/>
          <p:cNvSpPr/>
          <p:nvPr/>
        </p:nvSpPr>
        <p:spPr>
          <a:xfrm>
            <a:off x="3324225" y="3285244"/>
            <a:ext cx="7696200" cy="265835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/>
              <a:t>Deux possibilités : </a:t>
            </a:r>
          </a:p>
          <a:p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Signature électronique simple + authentification forte avec </a:t>
            </a:r>
            <a:r>
              <a:rPr lang="fr-FR" i="1" dirty="0" smtClean="0"/>
              <a:t>France </a:t>
            </a:r>
            <a:r>
              <a:rPr lang="fr-FR" i="1" dirty="0" err="1" smtClean="0"/>
              <a:t>Connect</a:t>
            </a:r>
            <a:r>
              <a:rPr lang="fr-FR" i="1" dirty="0" smtClean="0"/>
              <a:t> + </a:t>
            </a:r>
            <a:r>
              <a:rPr lang="fr-FR" dirty="0" smtClean="0"/>
              <a:t>(et création d’une identité numérique sur l’application mobile La Poste) : GRATUIT</a:t>
            </a:r>
          </a:p>
          <a:p>
            <a:pPr algn="ctr"/>
            <a:r>
              <a:rPr lang="fr-FR" dirty="0" smtClean="0"/>
              <a:t>OU</a:t>
            </a:r>
          </a:p>
          <a:p>
            <a:pPr algn="ctr"/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Signature électronique dite « qualifiée », avec un </a:t>
            </a:r>
            <a:r>
              <a:rPr lang="fr-FR" dirty="0" smtClean="0"/>
              <a:t>certificat agrée </a:t>
            </a: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 smtClean="0"/>
          </a:p>
        </p:txBody>
      </p:sp>
      <p:sp>
        <p:nvSpPr>
          <p:cNvPr id="11" name="ZoneTexte 10"/>
          <p:cNvSpPr txBox="1"/>
          <p:nvPr/>
        </p:nvSpPr>
        <p:spPr>
          <a:xfrm>
            <a:off x="838200" y="1546614"/>
            <a:ext cx="6910674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La signature d’une formalité est une </a:t>
            </a:r>
            <a:r>
              <a:rPr lang="fr-FR" sz="2000" b="1" dirty="0" smtClean="0"/>
              <a:t>obligation réglementaire</a:t>
            </a:r>
            <a:r>
              <a:rPr lang="fr-FR" sz="20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La nature de la signature dépend de celle de la formalité. </a:t>
            </a:r>
            <a:endParaRPr lang="fr-FR" dirty="0" smtClean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82400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Comment payer une formalité ?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11309" y="3374794"/>
            <a:ext cx="7696200" cy="81915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/>
              <a:t>Paiement par carte bancaire </a:t>
            </a:r>
            <a:endParaRPr lang="fr-FR" sz="1100" dirty="0"/>
          </a:p>
        </p:txBody>
      </p:sp>
      <p:sp>
        <p:nvSpPr>
          <p:cNvPr id="12" name="Rectangle 11"/>
          <p:cNvSpPr/>
          <p:nvPr/>
        </p:nvSpPr>
        <p:spPr>
          <a:xfrm>
            <a:off x="1811309" y="4407463"/>
            <a:ext cx="7696200" cy="77967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/>
              <a:t>Paiement par débit d’un compte client (compte d’avancement de paiement)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 smtClean="0"/>
          </a:p>
        </p:txBody>
      </p:sp>
      <p:sp>
        <p:nvSpPr>
          <p:cNvPr id="3" name="ZoneTexte 2"/>
          <p:cNvSpPr txBox="1"/>
          <p:nvPr/>
        </p:nvSpPr>
        <p:spPr>
          <a:xfrm>
            <a:off x="838200" y="1690688"/>
            <a:ext cx="11314444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b="1" dirty="0" smtClean="0"/>
              <a:t>L’utilisation du guichet unique est gratuite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Certaines formalités sont </a:t>
            </a:r>
            <a:r>
              <a:rPr lang="fr-FR" sz="2000" dirty="0" smtClean="0"/>
              <a:t>payantes, comme </a:t>
            </a:r>
            <a:r>
              <a:rPr lang="fr-FR" sz="2000" dirty="0" smtClean="0"/>
              <a:t>c’était déjà le cas aujourd’hui </a:t>
            </a:r>
            <a:r>
              <a:rPr lang="fr-FR" sz="2000" dirty="0"/>
              <a:t> </a:t>
            </a:r>
            <a:r>
              <a:rPr lang="fr-FR" sz="2000" dirty="0" smtClean="0"/>
              <a:t>(</a:t>
            </a:r>
            <a:r>
              <a:rPr lang="fr-FR" sz="2000" dirty="0" smtClean="0"/>
              <a:t>ex</a:t>
            </a:r>
            <a:r>
              <a:rPr lang="fr-FR" sz="2000" dirty="0" smtClean="0"/>
              <a:t>. création d’une société</a:t>
            </a:r>
            <a:r>
              <a:rPr lang="fr-FR" sz="2000" dirty="0" smtClean="0"/>
              <a:t>).</a:t>
            </a:r>
            <a:endParaRPr lang="fr-F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Le guichet calcule le coût de la formalité et collecte les fonds au profit de l’organisme concerné (ex. </a:t>
            </a:r>
            <a:r>
              <a:rPr lang="fr-FR" sz="2000" dirty="0" smtClean="0"/>
              <a:t>:GTC</a:t>
            </a:r>
            <a:r>
              <a:rPr lang="fr-FR" sz="20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Deux moyens de paiement sont proposés </a:t>
            </a:r>
            <a:r>
              <a:rPr lang="fr-FR" dirty="0" smtClean="0"/>
              <a:t>: 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75424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contenu 16"/>
          <p:cNvSpPr>
            <a:spLocks noGrp="1"/>
          </p:cNvSpPr>
          <p:nvPr>
            <p:ph idx="1"/>
          </p:nvPr>
        </p:nvSpPr>
        <p:spPr>
          <a:xfrm>
            <a:off x="713509" y="1761577"/>
            <a:ext cx="4689764" cy="4351338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A l’issue de la formalité, le guichet délivre un </a:t>
            </a:r>
            <a:r>
              <a:rPr lang="fr-FR" b="1" dirty="0" smtClean="0"/>
              <a:t>récépissé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dirty="0" smtClean="0"/>
              <a:t>Ce document reprend les informations </a:t>
            </a:r>
            <a:r>
              <a:rPr lang="fr-FR" dirty="0" smtClean="0"/>
              <a:t>déclarées (avec un numéro d’enregistrement).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Le numéro SIREN sera disponible après les validations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dirty="0" smtClean="0"/>
              <a:t>Le </a:t>
            </a:r>
            <a:r>
              <a:rPr lang="fr-FR" dirty="0" err="1" smtClean="0"/>
              <a:t>Kbis</a:t>
            </a:r>
            <a:r>
              <a:rPr lang="fr-FR" dirty="0" smtClean="0"/>
              <a:t> sera transmis par le greffier après validation.</a:t>
            </a:r>
            <a:endParaRPr lang="fr-FR" dirty="0" smtClean="0"/>
          </a:p>
          <a:p>
            <a:endParaRPr lang="fr-FR" dirty="0" smtClean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Comment se </a:t>
            </a:r>
            <a:r>
              <a:rPr lang="fr-FR" dirty="0" smtClean="0">
                <a:solidFill>
                  <a:srgbClr val="0070C0"/>
                </a:solidFill>
              </a:rPr>
              <a:t>termine le</a:t>
            </a:r>
            <a:br>
              <a:rPr lang="fr-FR" dirty="0" smtClean="0">
                <a:solidFill>
                  <a:srgbClr val="0070C0"/>
                </a:solidFill>
              </a:rPr>
            </a:br>
            <a:r>
              <a:rPr lang="fr-FR" dirty="0" smtClean="0">
                <a:solidFill>
                  <a:srgbClr val="0070C0"/>
                </a:solidFill>
              </a:rPr>
              <a:t>dépôt d’</a:t>
            </a:r>
            <a:r>
              <a:rPr lang="fr-FR" dirty="0" smtClean="0">
                <a:solidFill>
                  <a:srgbClr val="0070C0"/>
                </a:solidFill>
              </a:rPr>
              <a:t>une </a:t>
            </a:r>
            <a:r>
              <a:rPr lang="fr-FR" dirty="0" smtClean="0">
                <a:solidFill>
                  <a:srgbClr val="0070C0"/>
                </a:solidFill>
              </a:rPr>
              <a:t>formalité ?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0350" y="294236"/>
            <a:ext cx="4743450" cy="6153150"/>
          </a:xfrm>
          <a:prstGeom prst="rect">
            <a:avLst/>
          </a:prstGeom>
        </p:spPr>
      </p:pic>
      <p:cxnSp>
        <p:nvCxnSpPr>
          <p:cNvPr id="12" name="Connecteur droit avec flèche 11"/>
          <p:cNvCxnSpPr/>
          <p:nvPr/>
        </p:nvCxnSpPr>
        <p:spPr>
          <a:xfrm flipV="1">
            <a:off x="5237018" y="2152996"/>
            <a:ext cx="1238597" cy="8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634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Comment est traitée une formalité ?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38201" y="1690688"/>
            <a:ext cx="1074142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Une fois la formalité signée et payée, elle est envoyée par le guichet aux organismes compétents.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Le guichet détermine ces organismes à partir des données déclarées, notamment l’activité :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000" dirty="0" smtClean="0"/>
              <a:t>Forme juridique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000" dirty="0" smtClean="0"/>
              <a:t>Nature de </a:t>
            </a:r>
            <a:r>
              <a:rPr lang="fr-FR" sz="2000" dirty="0" smtClean="0"/>
              <a:t>l’activité (catégorisation à travers des menus déroulants)</a:t>
            </a:r>
            <a:endParaRPr lang="fr-FR" sz="20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fr-F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Certaines formalités sont soumises à une </a:t>
            </a:r>
            <a:r>
              <a:rPr lang="fr-FR" sz="2000" b="1" dirty="0" smtClean="0"/>
              <a:t>validation</a:t>
            </a:r>
            <a:r>
              <a:rPr lang="fr-FR" sz="2000" dirty="0" smtClean="0"/>
              <a:t> 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L’organisme de validation est susceptible de demander au déclarant de compléter sa déclaration sur le guichet (si des informations sont manquantes ou incorrectes). </a:t>
            </a:r>
            <a:r>
              <a:rPr lang="fr-FR" dirty="0" smtClean="0"/>
              <a:t> </a:t>
            </a: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La validation peut être multiple (ex. : cas d’une société artisanale).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71303" y="3599237"/>
            <a:ext cx="4747606" cy="3991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/>
              <a:t>Activité commerciale, société</a:t>
            </a:r>
            <a:endParaRPr lang="fr-FR" sz="2000" dirty="0"/>
          </a:p>
        </p:txBody>
      </p:sp>
      <p:sp>
        <p:nvSpPr>
          <p:cNvPr id="8" name="Rectangle 7"/>
          <p:cNvSpPr/>
          <p:nvPr/>
        </p:nvSpPr>
        <p:spPr>
          <a:xfrm>
            <a:off x="6094615" y="3599237"/>
            <a:ext cx="5218140" cy="39918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Validation par le greffe</a:t>
            </a:r>
            <a:endParaRPr lang="fr-FR" sz="1200" dirty="0"/>
          </a:p>
        </p:txBody>
      </p:sp>
      <p:sp>
        <p:nvSpPr>
          <p:cNvPr id="5" name="Triangle isocèle 4"/>
          <p:cNvSpPr/>
          <p:nvPr/>
        </p:nvSpPr>
        <p:spPr>
          <a:xfrm rot="5400000">
            <a:off x="5875872" y="3717102"/>
            <a:ext cx="199506" cy="1785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071303" y="4085084"/>
            <a:ext cx="4747606" cy="3991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/>
              <a:t>Activité artisanale</a:t>
            </a:r>
            <a:endParaRPr lang="fr-FR" sz="2000" dirty="0"/>
          </a:p>
        </p:txBody>
      </p:sp>
      <p:sp>
        <p:nvSpPr>
          <p:cNvPr id="13" name="Rectangle 12"/>
          <p:cNvSpPr/>
          <p:nvPr/>
        </p:nvSpPr>
        <p:spPr>
          <a:xfrm>
            <a:off x="6094615" y="4085084"/>
            <a:ext cx="5218140" cy="39918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Validation par la CMA</a:t>
            </a:r>
            <a:endParaRPr lang="fr-FR" sz="1200" dirty="0"/>
          </a:p>
        </p:txBody>
      </p:sp>
      <p:sp>
        <p:nvSpPr>
          <p:cNvPr id="14" name="Triangle isocèle 13"/>
          <p:cNvSpPr/>
          <p:nvPr/>
        </p:nvSpPr>
        <p:spPr>
          <a:xfrm rot="5400000">
            <a:off x="5875872" y="4202949"/>
            <a:ext cx="199506" cy="1785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1071303" y="4596661"/>
            <a:ext cx="4747606" cy="3991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/>
              <a:t>Actif agricole</a:t>
            </a:r>
            <a:endParaRPr lang="fr-FR" sz="2000" dirty="0"/>
          </a:p>
        </p:txBody>
      </p:sp>
      <p:sp>
        <p:nvSpPr>
          <p:cNvPr id="16" name="Rectangle 15"/>
          <p:cNvSpPr/>
          <p:nvPr/>
        </p:nvSpPr>
        <p:spPr>
          <a:xfrm>
            <a:off x="6094615" y="4596661"/>
            <a:ext cx="5218140" cy="39918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Validation par la MSA</a:t>
            </a:r>
            <a:endParaRPr lang="fr-FR" sz="1200" dirty="0"/>
          </a:p>
        </p:txBody>
      </p:sp>
      <p:sp>
        <p:nvSpPr>
          <p:cNvPr id="17" name="Triangle isocèle 16"/>
          <p:cNvSpPr/>
          <p:nvPr/>
        </p:nvSpPr>
        <p:spPr>
          <a:xfrm rot="5400000">
            <a:off x="5875872" y="4714526"/>
            <a:ext cx="199506" cy="1785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547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1709" y="46756"/>
            <a:ext cx="7911665" cy="60079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Comment est traitée une formalité ? 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FR" sz="2200" dirty="0" smtClean="0">
                <a:solidFill>
                  <a:schemeClr val="accent1">
                    <a:lumMod val="75000"/>
                  </a:schemeClr>
                </a:solidFill>
              </a:rPr>
              <a:t>Circuit détaillé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734553" y="1467940"/>
            <a:ext cx="1740863" cy="25428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prstClr val="black"/>
                </a:solidFill>
              </a:rPr>
              <a:t>Saisie guichet</a:t>
            </a: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4940151" y="1708659"/>
            <a:ext cx="1721838" cy="26686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prstClr val="black"/>
                </a:solidFill>
              </a:rPr>
              <a:t>Contrôle</a:t>
            </a: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4949256" y="2061269"/>
            <a:ext cx="1692713" cy="24990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prstClr val="black"/>
                </a:solidFill>
              </a:rPr>
              <a:t>O</a:t>
            </a:r>
            <a:r>
              <a:rPr lang="fr-FR" sz="1600" dirty="0" smtClean="0">
                <a:solidFill>
                  <a:prstClr val="black"/>
                </a:solidFill>
              </a:rPr>
              <a:t>rientation</a:t>
            </a:r>
            <a:endParaRPr lang="fr-FR" sz="1600" dirty="0">
              <a:solidFill>
                <a:prstClr val="black"/>
              </a:solidFill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9085" y="924923"/>
            <a:ext cx="1561091" cy="352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</p:pic>
      <p:grpSp>
        <p:nvGrpSpPr>
          <p:cNvPr id="18" name="Groupe 17"/>
          <p:cNvGrpSpPr/>
          <p:nvPr/>
        </p:nvGrpSpPr>
        <p:grpSpPr>
          <a:xfrm>
            <a:off x="2715644" y="669727"/>
            <a:ext cx="1759772" cy="721305"/>
            <a:chOff x="4834211" y="1102533"/>
            <a:chExt cx="1759772" cy="721305"/>
          </a:xfrm>
        </p:grpSpPr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34211" y="1102533"/>
              <a:ext cx="552765" cy="721305"/>
            </a:xfrm>
            <a:prstGeom prst="rect">
              <a:avLst/>
            </a:prstGeom>
          </p:spPr>
        </p:pic>
        <p:sp>
          <p:nvSpPr>
            <p:cNvPr id="17" name="ZoneTexte 16"/>
            <p:cNvSpPr txBox="1"/>
            <p:nvPr/>
          </p:nvSpPr>
          <p:spPr>
            <a:xfrm>
              <a:off x="5351492" y="1329956"/>
              <a:ext cx="12424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>
                  <a:solidFill>
                    <a:prstClr val="black"/>
                  </a:solidFill>
                  <a:latin typeface="Marianne Medium" panose="02000000000000000000" pitchFamily="2" charset="0"/>
                </a:rPr>
                <a:t>Déclarant</a:t>
              </a:r>
              <a:endParaRPr lang="fr-FR" sz="1400" dirty="0">
                <a:solidFill>
                  <a:prstClr val="black"/>
                </a:solidFill>
                <a:latin typeface="Marianne Medium" panose="02000000000000000000" pitchFamily="2" charset="0"/>
              </a:endParaRPr>
            </a:p>
          </p:txBody>
        </p:sp>
      </p:grpSp>
      <p:sp>
        <p:nvSpPr>
          <p:cNvPr id="22" name="Rectangle à coins arrondis 21"/>
          <p:cNvSpPr/>
          <p:nvPr/>
        </p:nvSpPr>
        <p:spPr>
          <a:xfrm>
            <a:off x="2664483" y="2311266"/>
            <a:ext cx="1798200" cy="23182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prstClr val="black"/>
                </a:solidFill>
              </a:rPr>
              <a:t>Signature</a:t>
            </a: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2677216" y="2649831"/>
            <a:ext cx="1798200" cy="28831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prstClr val="black"/>
                </a:solidFill>
              </a:rPr>
              <a:t>Paiement</a:t>
            </a: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4935070" y="3550009"/>
            <a:ext cx="1721223" cy="51048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prstClr val="black"/>
                </a:solidFill>
              </a:rPr>
              <a:t>Transmission au(x) valideur(s)</a:t>
            </a: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8425939" y="3563137"/>
            <a:ext cx="1728574" cy="105339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black"/>
                </a:solidFill>
              </a:rPr>
              <a:t>VALIDATION</a:t>
            </a:r>
          </a:p>
          <a:p>
            <a:pPr algn="ctr"/>
            <a:r>
              <a:rPr lang="fr-FR" dirty="0" smtClean="0">
                <a:solidFill>
                  <a:prstClr val="black"/>
                </a:solidFill>
              </a:rPr>
              <a:t>(si requise)</a:t>
            </a:r>
          </a:p>
        </p:txBody>
      </p:sp>
      <p:sp>
        <p:nvSpPr>
          <p:cNvPr id="26" name="Rectangle à coins arrondis 25"/>
          <p:cNvSpPr/>
          <p:nvPr/>
        </p:nvSpPr>
        <p:spPr>
          <a:xfrm>
            <a:off x="4948397" y="2977739"/>
            <a:ext cx="1713591" cy="42912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prstClr val="black"/>
                </a:solidFill>
              </a:rPr>
              <a:t>Transmission à l’INSEE</a:t>
            </a: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6854634" y="2947936"/>
            <a:ext cx="1408020" cy="49054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prstClr val="black"/>
                </a:solidFill>
              </a:rPr>
              <a:t>Inscription à SIREN</a:t>
            </a:r>
            <a:endParaRPr lang="fr-FR" sz="1600" dirty="0">
              <a:solidFill>
                <a:prstClr val="black"/>
              </a:solidFill>
            </a:endParaRPr>
          </a:p>
        </p:txBody>
      </p:sp>
      <p:pic>
        <p:nvPicPr>
          <p:cNvPr id="28" name="Image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691" y="680863"/>
            <a:ext cx="610731" cy="7042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0327" y="3666708"/>
            <a:ext cx="68561" cy="91114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9087" y="3589029"/>
            <a:ext cx="159639" cy="144757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2887" y="3805704"/>
            <a:ext cx="170462" cy="135287"/>
          </a:xfrm>
          <a:prstGeom prst="rect">
            <a:avLst/>
          </a:prstGeom>
        </p:spPr>
      </p:pic>
      <p:sp>
        <p:nvSpPr>
          <p:cNvPr id="50" name="ZoneTexte 49"/>
          <p:cNvSpPr txBox="1"/>
          <p:nvPr/>
        </p:nvSpPr>
        <p:spPr>
          <a:xfrm>
            <a:off x="8545586" y="647546"/>
            <a:ext cx="18533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prstClr val="black"/>
                </a:solidFill>
                <a:latin typeface="Marianne Medium" panose="02000000000000000000" pitchFamily="2" charset="0"/>
              </a:rPr>
              <a:t>Organismes</a:t>
            </a:r>
          </a:p>
          <a:p>
            <a:r>
              <a:rPr lang="fr-FR" sz="1400" dirty="0" smtClean="0">
                <a:solidFill>
                  <a:prstClr val="black"/>
                </a:solidFill>
                <a:latin typeface="Marianne Medium" panose="02000000000000000000" pitchFamily="2" charset="0"/>
              </a:rPr>
              <a:t>de validation</a:t>
            </a:r>
          </a:p>
          <a:p>
            <a:r>
              <a:rPr lang="fr-FR" sz="1400" dirty="0" smtClean="0">
                <a:solidFill>
                  <a:prstClr val="black"/>
                </a:solidFill>
                <a:latin typeface="Marianne Medium" panose="02000000000000000000" pitchFamily="2" charset="0"/>
              </a:rPr>
              <a:t>(GTC, CMA, MSA)</a:t>
            </a:r>
            <a:endParaRPr lang="fr-FR" sz="1400" dirty="0">
              <a:solidFill>
                <a:prstClr val="black"/>
              </a:solidFill>
              <a:latin typeface="Marianne Medium" panose="02000000000000000000" pitchFamily="2" charset="0"/>
            </a:endParaRPr>
          </a:p>
        </p:txBody>
      </p:sp>
      <p:sp>
        <p:nvSpPr>
          <p:cNvPr id="51" name="Rectangle à coins arrondis 50"/>
          <p:cNvSpPr/>
          <p:nvPr/>
        </p:nvSpPr>
        <p:spPr>
          <a:xfrm>
            <a:off x="2687009" y="4064047"/>
            <a:ext cx="1841596" cy="71834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prstClr val="black"/>
                </a:solidFill>
              </a:rPr>
              <a:t>Corrections et</a:t>
            </a:r>
          </a:p>
          <a:p>
            <a:pPr algn="ctr"/>
            <a:r>
              <a:rPr lang="fr-FR" sz="1600" dirty="0">
                <a:solidFill>
                  <a:prstClr val="black"/>
                </a:solidFill>
              </a:rPr>
              <a:t>c</a:t>
            </a:r>
            <a:r>
              <a:rPr lang="fr-FR" sz="1600" dirty="0" smtClean="0">
                <a:solidFill>
                  <a:prstClr val="black"/>
                </a:solidFill>
              </a:rPr>
              <a:t>ompléments éventuels</a:t>
            </a: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52" name="Rectangle à coins arrondis 51"/>
          <p:cNvSpPr/>
          <p:nvPr/>
        </p:nvSpPr>
        <p:spPr>
          <a:xfrm>
            <a:off x="4947508" y="4165028"/>
            <a:ext cx="1713164" cy="44909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prstClr val="black"/>
                </a:solidFill>
              </a:rPr>
              <a:t>Analyse résultats validation</a:t>
            </a: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54" name="Rectangle à coins arrondis 53"/>
          <p:cNvSpPr/>
          <p:nvPr/>
        </p:nvSpPr>
        <p:spPr>
          <a:xfrm>
            <a:off x="4987663" y="5358385"/>
            <a:ext cx="1715106" cy="42912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prstClr val="black"/>
                </a:solidFill>
              </a:rPr>
              <a:t>Transmission à l’INSEE</a:t>
            </a: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55" name="Rectangle à coins arrondis 54"/>
          <p:cNvSpPr/>
          <p:nvPr/>
        </p:nvSpPr>
        <p:spPr>
          <a:xfrm>
            <a:off x="6870697" y="5353390"/>
            <a:ext cx="1408020" cy="43411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prstClr val="black"/>
                </a:solidFill>
              </a:rPr>
              <a:t>Mise à jour SIREN</a:t>
            </a: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56" name="Rectangle à coins arrondis 55"/>
          <p:cNvSpPr/>
          <p:nvPr/>
        </p:nvSpPr>
        <p:spPr>
          <a:xfrm>
            <a:off x="4947509" y="4656329"/>
            <a:ext cx="1714480" cy="51048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prstClr val="black"/>
                </a:solidFill>
              </a:rPr>
              <a:t>Notification utilisateur</a:t>
            </a: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57" name="Rectangle à coins arrondis 56"/>
          <p:cNvSpPr/>
          <p:nvPr/>
        </p:nvSpPr>
        <p:spPr>
          <a:xfrm>
            <a:off x="4947508" y="5979072"/>
            <a:ext cx="1713164" cy="80998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prstClr val="black"/>
                </a:solidFill>
              </a:rPr>
              <a:t>Constitution flux définitif</a:t>
            </a:r>
          </a:p>
          <a:p>
            <a:pPr algn="ctr"/>
            <a:r>
              <a:rPr lang="fr-FR" sz="1600" dirty="0" smtClean="0">
                <a:solidFill>
                  <a:prstClr val="black"/>
                </a:solidFill>
              </a:rPr>
              <a:t>Transmission</a:t>
            </a: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58" name="Rectangle à coins arrondis 57"/>
          <p:cNvSpPr/>
          <p:nvPr/>
        </p:nvSpPr>
        <p:spPr>
          <a:xfrm>
            <a:off x="8425938" y="6074286"/>
            <a:ext cx="3622628" cy="61955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prstClr val="black"/>
                </a:solidFill>
              </a:rPr>
              <a:t>Envoi destinataires</a:t>
            </a:r>
          </a:p>
          <a:p>
            <a:pPr algn="ctr"/>
            <a:r>
              <a:rPr lang="fr-FR" sz="1600" dirty="0" smtClean="0">
                <a:solidFill>
                  <a:prstClr val="black"/>
                </a:solidFill>
              </a:rPr>
              <a:t>et enregistrement RNE</a:t>
            </a: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10626300" y="709481"/>
            <a:ext cx="1455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5B9BD5">
                    <a:lumMod val="75000"/>
                  </a:srgbClr>
                </a:solidFill>
                <a:latin typeface="Marianne Medium" panose="02000000000000000000" pitchFamily="2" charset="0"/>
              </a:rPr>
              <a:t>Registre RNE</a:t>
            </a:r>
          </a:p>
          <a:p>
            <a:endParaRPr lang="fr-FR" sz="1400" dirty="0" smtClean="0">
              <a:solidFill>
                <a:prstClr val="black"/>
              </a:solidFill>
              <a:latin typeface="Marianne Medium" panose="02000000000000000000" pitchFamily="2" charset="0"/>
            </a:endParaRPr>
          </a:p>
          <a:p>
            <a:r>
              <a:rPr lang="fr-FR" sz="1400" dirty="0" smtClean="0">
                <a:solidFill>
                  <a:prstClr val="black"/>
                </a:solidFill>
                <a:latin typeface="Marianne Medium" panose="02000000000000000000" pitchFamily="2" charset="0"/>
              </a:rPr>
              <a:t>Destinataires</a:t>
            </a:r>
            <a:endParaRPr lang="fr-FR" sz="1400" dirty="0">
              <a:solidFill>
                <a:prstClr val="black"/>
              </a:solidFill>
              <a:latin typeface="Marianne Medium" panose="02000000000000000000" pitchFamily="2" charset="0"/>
            </a:endParaRPr>
          </a:p>
        </p:txBody>
      </p:sp>
      <p:sp>
        <p:nvSpPr>
          <p:cNvPr id="62" name="Flèche droite 61"/>
          <p:cNvSpPr/>
          <p:nvPr/>
        </p:nvSpPr>
        <p:spPr>
          <a:xfrm>
            <a:off x="6650176" y="3008373"/>
            <a:ext cx="220521" cy="367851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63" name="Flèche droite 62"/>
          <p:cNvSpPr/>
          <p:nvPr/>
        </p:nvSpPr>
        <p:spPr>
          <a:xfrm>
            <a:off x="6650176" y="3746040"/>
            <a:ext cx="1775762" cy="2274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64" name="Flèche droite 63"/>
          <p:cNvSpPr/>
          <p:nvPr/>
        </p:nvSpPr>
        <p:spPr>
          <a:xfrm rot="12203766">
            <a:off x="4472556" y="4510369"/>
            <a:ext cx="411475" cy="367851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65" name="Flèche droite 64"/>
          <p:cNvSpPr/>
          <p:nvPr/>
        </p:nvSpPr>
        <p:spPr>
          <a:xfrm rot="10800000">
            <a:off x="6633682" y="4167815"/>
            <a:ext cx="1775762" cy="20652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66" name="Flèche droite 65"/>
          <p:cNvSpPr/>
          <p:nvPr/>
        </p:nvSpPr>
        <p:spPr>
          <a:xfrm rot="5573639">
            <a:off x="4964652" y="3286780"/>
            <a:ext cx="300245" cy="367851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67" name="Flèche droite 66"/>
          <p:cNvSpPr/>
          <p:nvPr/>
        </p:nvSpPr>
        <p:spPr>
          <a:xfrm rot="1431962">
            <a:off x="4533156" y="2795277"/>
            <a:ext cx="413024" cy="372707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68" name="Flèche droite 67"/>
          <p:cNvSpPr/>
          <p:nvPr/>
        </p:nvSpPr>
        <p:spPr>
          <a:xfrm rot="9754076">
            <a:off x="4473427" y="2214143"/>
            <a:ext cx="443365" cy="29019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69" name="Flèche droite 68"/>
          <p:cNvSpPr/>
          <p:nvPr/>
        </p:nvSpPr>
        <p:spPr>
          <a:xfrm rot="20195224">
            <a:off x="4515125" y="3881749"/>
            <a:ext cx="411475" cy="367851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70" name="Flèche droite 69"/>
          <p:cNvSpPr/>
          <p:nvPr/>
        </p:nvSpPr>
        <p:spPr>
          <a:xfrm rot="9772518">
            <a:off x="6617368" y="4621067"/>
            <a:ext cx="1775762" cy="20652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71" name="Flèche droite 70"/>
          <p:cNvSpPr/>
          <p:nvPr/>
        </p:nvSpPr>
        <p:spPr>
          <a:xfrm rot="5573639">
            <a:off x="5045244" y="5058412"/>
            <a:ext cx="300245" cy="367851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72" name="Flèche droite 71"/>
          <p:cNvSpPr/>
          <p:nvPr/>
        </p:nvSpPr>
        <p:spPr>
          <a:xfrm>
            <a:off x="6660672" y="5407032"/>
            <a:ext cx="210025" cy="25838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73" name="Flèche droite 72"/>
          <p:cNvSpPr/>
          <p:nvPr/>
        </p:nvSpPr>
        <p:spPr>
          <a:xfrm rot="8222569">
            <a:off x="6671280" y="5856339"/>
            <a:ext cx="373618" cy="257357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74" name="Flèche droite 73"/>
          <p:cNvSpPr/>
          <p:nvPr/>
        </p:nvSpPr>
        <p:spPr>
          <a:xfrm rot="1431962">
            <a:off x="4488596" y="1522305"/>
            <a:ext cx="413024" cy="372707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75" name="Flèche droite 74"/>
          <p:cNvSpPr/>
          <p:nvPr/>
        </p:nvSpPr>
        <p:spPr>
          <a:xfrm>
            <a:off x="6702769" y="6260954"/>
            <a:ext cx="1559885" cy="207081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4959361" y="634070"/>
            <a:ext cx="1859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5B9BD5">
                    <a:lumMod val="75000"/>
                  </a:srgbClr>
                </a:solidFill>
                <a:latin typeface="Marianne Medium" panose="02000000000000000000" pitchFamily="2" charset="0"/>
              </a:rPr>
              <a:t>GUICHET UNIQUE</a:t>
            </a:r>
            <a:endParaRPr lang="fr-FR" sz="1400" b="1" dirty="0">
              <a:solidFill>
                <a:srgbClr val="5B9BD5">
                  <a:lumMod val="75000"/>
                </a:srgbClr>
              </a:solidFill>
              <a:latin typeface="Marianne Medium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32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contenu 16"/>
          <p:cNvSpPr>
            <a:spLocks noGrp="1"/>
          </p:cNvSpPr>
          <p:nvPr>
            <p:ph idx="1"/>
          </p:nvPr>
        </p:nvSpPr>
        <p:spPr>
          <a:xfrm>
            <a:off x="713509" y="1584556"/>
            <a:ext cx="4689764" cy="4351338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Le tableau de bord donne une vision d’ensemble de toutes les formalités initiées par le déclarant.</a:t>
            </a:r>
          </a:p>
          <a:p>
            <a:endParaRPr lang="fr-FR" dirty="0"/>
          </a:p>
          <a:p>
            <a:r>
              <a:rPr lang="fr-FR" dirty="0" smtClean="0"/>
              <a:t>Différents stades sont possibles pour chaque formalité.</a:t>
            </a:r>
          </a:p>
          <a:p>
            <a:endParaRPr lang="fr-FR" dirty="0"/>
          </a:p>
          <a:p>
            <a:r>
              <a:rPr lang="fr-FR" dirty="0" smtClean="0"/>
              <a:t>Le déclarant est alerté si une action est attendue de sa part.</a:t>
            </a:r>
          </a:p>
          <a:p>
            <a:endParaRPr lang="fr-FR" dirty="0" smtClean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Comment suivre </a:t>
            </a:r>
            <a:r>
              <a:rPr lang="fr-FR" dirty="0" smtClean="0">
                <a:solidFill>
                  <a:srgbClr val="0070C0"/>
                </a:solidFill>
              </a:rPr>
              <a:t>ses </a:t>
            </a:r>
            <a:r>
              <a:rPr lang="fr-FR" dirty="0" smtClean="0">
                <a:solidFill>
                  <a:srgbClr val="0070C0"/>
                </a:solidFill>
              </a:rPr>
              <a:t>formalités ?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7964" y="1494524"/>
            <a:ext cx="6370927" cy="3505200"/>
          </a:xfrm>
          <a:prstGeom prst="rect">
            <a:avLst/>
          </a:prstGeom>
        </p:spPr>
      </p:pic>
      <p:cxnSp>
        <p:nvCxnSpPr>
          <p:cNvPr id="8" name="Connecteur droit avec flèche 7"/>
          <p:cNvCxnSpPr/>
          <p:nvPr/>
        </p:nvCxnSpPr>
        <p:spPr>
          <a:xfrm flipV="1">
            <a:off x="5403273" y="3466407"/>
            <a:ext cx="3574472" cy="1729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356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pPr marL="514350" indent="-514350">
              <a:buAutoNum type="arabicPeriod"/>
            </a:pPr>
            <a:r>
              <a:rPr lang="fr-FR" dirty="0" smtClean="0">
                <a:solidFill>
                  <a:srgbClr val="0070C0"/>
                </a:solidFill>
              </a:rPr>
              <a:t>Guichet unique et registre national : présentation de la réforme</a:t>
            </a:r>
            <a:endParaRPr lang="fr-FR" dirty="0" smtClean="0">
              <a:solidFill>
                <a:srgbClr val="0070C0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fr-FR" dirty="0" smtClean="0">
                <a:solidFill>
                  <a:schemeClr val="bg2">
                    <a:lumMod val="75000"/>
                  </a:schemeClr>
                </a:solidFill>
              </a:rPr>
              <a:t>Fonctionnement du guichet unique </a:t>
            </a:r>
            <a:endParaRPr lang="fr-FR" dirty="0" smtClean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01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contenu 16"/>
          <p:cNvSpPr>
            <a:spLocks noGrp="1"/>
          </p:cNvSpPr>
          <p:nvPr>
            <p:ph idx="1"/>
          </p:nvPr>
        </p:nvSpPr>
        <p:spPr>
          <a:xfrm>
            <a:off x="705197" y="1781652"/>
            <a:ext cx="4689764" cy="4351338"/>
          </a:xfrm>
        </p:spPr>
        <p:txBody>
          <a:bodyPr>
            <a:normAutofit/>
          </a:bodyPr>
          <a:lstStyle/>
          <a:p>
            <a:r>
              <a:rPr lang="fr-FR" dirty="0" smtClean="0"/>
              <a:t>Le tableau de suivi présente une vision détaillée de chaque formalité réalisée sur le guichet, et son état d’avancement. </a:t>
            </a:r>
          </a:p>
          <a:p>
            <a:endParaRPr lang="fr-FR" dirty="0"/>
          </a:p>
          <a:p>
            <a:r>
              <a:rPr lang="fr-FR" dirty="0"/>
              <a:t>Pour chaque formalité soumise à validation, l’identité du valideur est indiquée.</a:t>
            </a: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Comment suivre une formalité spécifique ?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8045" y="1781652"/>
            <a:ext cx="6549869" cy="4063278"/>
          </a:xfrm>
          <a:prstGeom prst="rect">
            <a:avLst/>
          </a:prstGeom>
        </p:spPr>
      </p:pic>
      <p:cxnSp>
        <p:nvCxnSpPr>
          <p:cNvPr id="7" name="Connecteur droit avec flèche 6"/>
          <p:cNvCxnSpPr/>
          <p:nvPr/>
        </p:nvCxnSpPr>
        <p:spPr>
          <a:xfrm flipV="1">
            <a:off x="4819650" y="3070977"/>
            <a:ext cx="2087360" cy="18629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4829175" y="3352800"/>
            <a:ext cx="2124075" cy="460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838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Comment être assisté pour </a:t>
            </a:r>
            <a:r>
              <a:rPr lang="fr-FR" dirty="0" smtClean="0">
                <a:solidFill>
                  <a:srgbClr val="0070C0"/>
                </a:solidFill>
              </a:rPr>
              <a:t>ses </a:t>
            </a:r>
            <a:r>
              <a:rPr lang="fr-FR" dirty="0" smtClean="0">
                <a:solidFill>
                  <a:srgbClr val="0070C0"/>
                </a:solidFill>
              </a:rPr>
              <a:t>formalités?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38200" y="1561720"/>
            <a:ext cx="10741428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Plusieurs outils sont à disposition du déclarant pour être assisté dans ses formalités.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Ils sont proposés notamment par INPI et les réseaux </a:t>
            </a:r>
            <a:r>
              <a:rPr lang="fr-FR" sz="2000" dirty="0" smtClean="0"/>
              <a:t>consulaires, ainsi que par les partenaires du guichet, via plusieurs canaux.</a:t>
            </a:r>
            <a:endParaRPr lang="fr-F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Cette assistance est </a:t>
            </a:r>
            <a:r>
              <a:rPr lang="fr-FR" sz="2000" b="1" u="sng" dirty="0" smtClean="0"/>
              <a:t>gratuite</a:t>
            </a:r>
            <a:r>
              <a:rPr lang="fr-FR" sz="20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 smtClean="0"/>
          </a:p>
          <a:p>
            <a:endParaRPr lang="fr-F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Les acteurs des formalités peuvent, en outre, proposer un </a:t>
            </a:r>
            <a:r>
              <a:rPr lang="fr-FR" sz="2000" b="1" dirty="0" smtClean="0"/>
              <a:t>accompagnement </a:t>
            </a:r>
            <a:r>
              <a:rPr lang="fr-FR" sz="2000" b="1" u="sng" dirty="0" smtClean="0"/>
              <a:t>facultatif</a:t>
            </a:r>
            <a:r>
              <a:rPr lang="fr-FR" sz="2000" b="1" dirty="0" smtClean="0"/>
              <a:t> </a:t>
            </a:r>
            <a:r>
              <a:rPr lang="fr-FR" sz="2000" b="1" dirty="0"/>
              <a:t>payant</a:t>
            </a:r>
            <a:r>
              <a:rPr lang="fr-FR" sz="2000" dirty="0"/>
              <a:t> (ex. : aide globale à la création d’entreprise, rédaction des formalités (mandatement), etc.). Le paiement de cette accompagnement éventuel est dû directement au prestataire (il ne transite pas par le guichet).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 smtClean="0"/>
          </a:p>
          <a:p>
            <a:endParaRPr lang="fr-F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</p:txBody>
      </p:sp>
      <p:sp>
        <p:nvSpPr>
          <p:cNvPr id="7" name="Rectangle 6"/>
          <p:cNvSpPr/>
          <p:nvPr/>
        </p:nvSpPr>
        <p:spPr>
          <a:xfrm>
            <a:off x="1071303" y="2892656"/>
            <a:ext cx="4747606" cy="3991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/>
              <a:t>Question technique / fonctionnement</a:t>
            </a:r>
            <a:endParaRPr lang="fr-FR" sz="2000" dirty="0"/>
          </a:p>
        </p:txBody>
      </p:sp>
      <p:sp>
        <p:nvSpPr>
          <p:cNvPr id="8" name="Rectangle 7"/>
          <p:cNvSpPr/>
          <p:nvPr/>
        </p:nvSpPr>
        <p:spPr>
          <a:xfrm>
            <a:off x="6094615" y="2892656"/>
            <a:ext cx="5218140" cy="39918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Assistance téléphonique INPI Direct     01 56 65 89 98</a:t>
            </a:r>
            <a:endParaRPr lang="fr-FR" sz="1200" dirty="0"/>
          </a:p>
        </p:txBody>
      </p:sp>
      <p:sp>
        <p:nvSpPr>
          <p:cNvPr id="5" name="Triangle isocèle 4"/>
          <p:cNvSpPr/>
          <p:nvPr/>
        </p:nvSpPr>
        <p:spPr>
          <a:xfrm rot="5400000">
            <a:off x="5875872" y="3002208"/>
            <a:ext cx="199506" cy="1785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071303" y="3759503"/>
            <a:ext cx="4747606" cy="3991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/>
              <a:t>Formalités : information générale</a:t>
            </a:r>
            <a:endParaRPr lang="fr-FR" sz="2000" dirty="0"/>
          </a:p>
        </p:txBody>
      </p:sp>
      <p:sp>
        <p:nvSpPr>
          <p:cNvPr id="13" name="Rectangle 12"/>
          <p:cNvSpPr/>
          <p:nvPr/>
        </p:nvSpPr>
        <p:spPr>
          <a:xfrm>
            <a:off x="6094615" y="3759503"/>
            <a:ext cx="5218140" cy="39918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Site internet guichet + sites partenaires ; chatbot</a:t>
            </a:r>
            <a:endParaRPr lang="fr-FR" sz="1200" dirty="0"/>
          </a:p>
        </p:txBody>
      </p:sp>
      <p:sp>
        <p:nvSpPr>
          <p:cNvPr id="14" name="Triangle isocèle 13"/>
          <p:cNvSpPr/>
          <p:nvPr/>
        </p:nvSpPr>
        <p:spPr>
          <a:xfrm rot="5400000">
            <a:off x="5875872" y="3869055"/>
            <a:ext cx="199506" cy="1785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1071303" y="4271080"/>
            <a:ext cx="4747606" cy="3991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/>
              <a:t>Formalités : compréhension du formulaire</a:t>
            </a:r>
            <a:endParaRPr lang="fr-FR" sz="2000" dirty="0"/>
          </a:p>
        </p:txBody>
      </p:sp>
      <p:sp>
        <p:nvSpPr>
          <p:cNvPr id="16" name="Rectangle 15"/>
          <p:cNvSpPr/>
          <p:nvPr/>
        </p:nvSpPr>
        <p:spPr>
          <a:xfrm>
            <a:off x="6094615" y="4790013"/>
            <a:ext cx="5218140" cy="39918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Outil d’aide spécifique (sur le chatbot du guichet)</a:t>
            </a:r>
            <a:endParaRPr lang="fr-FR" sz="1200" dirty="0"/>
          </a:p>
        </p:txBody>
      </p:sp>
      <p:sp>
        <p:nvSpPr>
          <p:cNvPr id="17" name="Triangle isocèle 16"/>
          <p:cNvSpPr/>
          <p:nvPr/>
        </p:nvSpPr>
        <p:spPr>
          <a:xfrm rot="5400000">
            <a:off x="5884618" y="4887199"/>
            <a:ext cx="199506" cy="1785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1071303" y="4790014"/>
            <a:ext cx="4747606" cy="3991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/>
              <a:t>Formalités: aide à la déclaration de l’activité</a:t>
            </a:r>
            <a:endParaRPr lang="fr-FR" sz="2000" dirty="0"/>
          </a:p>
        </p:txBody>
      </p:sp>
      <p:sp>
        <p:nvSpPr>
          <p:cNvPr id="19" name="Rectangle 18"/>
          <p:cNvSpPr/>
          <p:nvPr/>
        </p:nvSpPr>
        <p:spPr>
          <a:xfrm>
            <a:off x="6094615" y="4271079"/>
            <a:ext cx="5218140" cy="39918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Réseaux consulaires (téléphone / présentiel)</a:t>
            </a:r>
            <a:endParaRPr lang="fr-FR" sz="1200" dirty="0"/>
          </a:p>
        </p:txBody>
      </p:sp>
      <p:sp>
        <p:nvSpPr>
          <p:cNvPr id="20" name="Triangle isocèle 19"/>
          <p:cNvSpPr/>
          <p:nvPr/>
        </p:nvSpPr>
        <p:spPr>
          <a:xfrm rot="5400000">
            <a:off x="5884618" y="4402538"/>
            <a:ext cx="199506" cy="1785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366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contenu 16"/>
          <p:cNvSpPr>
            <a:spLocks noGrp="1"/>
          </p:cNvSpPr>
          <p:nvPr>
            <p:ph idx="1"/>
          </p:nvPr>
        </p:nvSpPr>
        <p:spPr>
          <a:xfrm>
            <a:off x="929640" y="169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fr-FR" dirty="0" smtClean="0"/>
              <a:t>Des corrections et des améliorations sont apportées en continu au guichet.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En </a:t>
            </a:r>
            <a:r>
              <a:rPr lang="fr-FR" dirty="0" smtClean="0"/>
              <a:t>cas de constat d’une anomalie technique récurrente de </a:t>
            </a:r>
            <a:r>
              <a:rPr lang="fr-FR" dirty="0" smtClean="0"/>
              <a:t>fonctionnement et bloquante </a:t>
            </a:r>
            <a:r>
              <a:rPr lang="fr-FR" dirty="0" smtClean="0"/>
              <a:t>sur un type de formalité donnée (par exemple signalée à l’assistance), il est prévu de basculer ces formalités du guichet unique </a:t>
            </a:r>
            <a:r>
              <a:rPr lang="fr-FR" dirty="0" smtClean="0"/>
              <a:t>vers une solution alternative temporaire (</a:t>
            </a:r>
            <a:r>
              <a:rPr lang="fr-FR" b="1" dirty="0" smtClean="0"/>
              <a:t>le </a:t>
            </a:r>
            <a:r>
              <a:rPr lang="fr-FR" b="1" dirty="0" smtClean="0"/>
              <a:t>guichet </a:t>
            </a:r>
            <a:r>
              <a:rPr lang="fr-FR" b="1" dirty="0" smtClean="0"/>
              <a:t>entreprises</a:t>
            </a:r>
            <a:r>
              <a:rPr lang="fr-FR" dirty="0" smtClean="0"/>
              <a:t>).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Cette opération est transparente pour les </a:t>
            </a:r>
            <a:r>
              <a:rPr lang="fr-FR" dirty="0" smtClean="0"/>
              <a:t>utilisateurs du site internet, </a:t>
            </a:r>
            <a:r>
              <a:rPr lang="fr-FR" dirty="0" smtClean="0"/>
              <a:t>aucune action n’est nécessaire</a:t>
            </a:r>
            <a:r>
              <a:rPr lang="fr-FR" dirty="0" smtClean="0"/>
              <a:t>.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Ainsi, les déclarants peuvent continuer à réaliser leurs formalités en ligne </a:t>
            </a:r>
            <a:r>
              <a:rPr lang="fr-FR" dirty="0" smtClean="0"/>
              <a:t>(l’anomalie est corrigée pendant ce temps).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Cette situation est transitoire et a vocation à être levée d’ici le </a:t>
            </a:r>
            <a:r>
              <a:rPr lang="fr-FR" dirty="0" smtClean="0"/>
              <a:t>printemps 2023.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Phase de stabilisation du guichet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80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Conclusion </a:t>
            </a:r>
            <a:r>
              <a:rPr lang="fr-FR" dirty="0" smtClean="0">
                <a:solidFill>
                  <a:srgbClr val="0070C0"/>
                </a:solidFill>
              </a:rPr>
              <a:t/>
            </a:r>
            <a:br>
              <a:rPr lang="fr-FR" dirty="0" smtClean="0">
                <a:solidFill>
                  <a:srgbClr val="0070C0"/>
                </a:solidFill>
              </a:rPr>
            </a:br>
            <a:r>
              <a:rPr lang="fr-FR" sz="2800" dirty="0" smtClean="0">
                <a:solidFill>
                  <a:srgbClr val="0070C0"/>
                </a:solidFill>
              </a:rPr>
              <a:t>Ce qui </a:t>
            </a:r>
            <a:r>
              <a:rPr lang="fr-FR" sz="2800" dirty="0" smtClean="0">
                <a:solidFill>
                  <a:srgbClr val="0070C0"/>
                </a:solidFill>
              </a:rPr>
              <a:t>change, ce qui reste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05068" y="1917007"/>
            <a:ext cx="5104015" cy="17789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Les acteurs des formalités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Le contenu des formalités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Le tarif des formalités 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6305067" y="4100050"/>
            <a:ext cx="5104015" cy="177892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La centralisation du dispositif (vs. verticalité CFE)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Le rôle des acteurs </a:t>
            </a: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Le mode de déclaration des formalités (en ligne</a:t>
            </a:r>
            <a:r>
              <a:rPr lang="fr-FR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Le parcours du déclarant (+assistance, suivi)</a:t>
            </a:r>
          </a:p>
          <a:p>
            <a:r>
              <a:rPr lang="fr-FR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Un registre contenant toutes les entreprises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841432" y="4804846"/>
            <a:ext cx="1500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2060"/>
                </a:solidFill>
              </a:rPr>
              <a:t>Ce qui </a:t>
            </a:r>
            <a:r>
              <a:rPr lang="fr-FR" dirty="0" smtClean="0">
                <a:solidFill>
                  <a:srgbClr val="002060"/>
                </a:solidFill>
              </a:rPr>
              <a:t>change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841432" y="2621803"/>
            <a:ext cx="1295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Ce qui </a:t>
            </a:r>
            <a:r>
              <a:rPr lang="fr-FR" dirty="0" smtClean="0">
                <a:solidFill>
                  <a:srgbClr val="0070C0"/>
                </a:solidFill>
              </a:rPr>
              <a:t>reste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10" name="Triangle isocèle 9"/>
          <p:cNvSpPr/>
          <p:nvPr/>
        </p:nvSpPr>
        <p:spPr>
          <a:xfrm rot="5400000">
            <a:off x="5478866" y="2650004"/>
            <a:ext cx="407324" cy="382386"/>
          </a:xfrm>
          <a:prstGeom prst="triangl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iangle isocèle 10"/>
          <p:cNvSpPr/>
          <p:nvPr/>
        </p:nvSpPr>
        <p:spPr>
          <a:xfrm rot="5400000">
            <a:off x="5406822" y="4714331"/>
            <a:ext cx="407324" cy="382386"/>
          </a:xfrm>
          <a:prstGeom prst="triangl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94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contenu 16"/>
          <p:cNvSpPr>
            <a:spLocks noGrp="1"/>
          </p:cNvSpPr>
          <p:nvPr>
            <p:ph idx="1"/>
          </p:nvPr>
        </p:nvSpPr>
        <p:spPr>
          <a:xfrm>
            <a:off x="929640" y="1690688"/>
            <a:ext cx="10515600" cy="4351338"/>
          </a:xfrm>
        </p:spPr>
        <p:txBody>
          <a:bodyPr>
            <a:normAutofit/>
          </a:bodyPr>
          <a:lstStyle/>
          <a:p>
            <a:pPr lvl="1"/>
            <a:r>
              <a:rPr lang="fr-FR" dirty="0" smtClean="0"/>
              <a:t>Importance de relayer l’information sur l’ouverture du guichet unique auprès des entreprises (cf. message des Ministres adressés aux fédérations en novembre).</a:t>
            </a:r>
          </a:p>
          <a:p>
            <a:pPr lvl="2"/>
            <a:r>
              <a:rPr lang="fr-FR" dirty="0" smtClean="0"/>
              <a:t>Inciter les entreprises à se familiariser avec le site internet du guichet (qui fonctionne déjà).</a:t>
            </a:r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Pour toute question complémentaire : </a:t>
            </a:r>
          </a:p>
          <a:p>
            <a:pPr marL="1371600" lvl="3" indent="0">
              <a:buNone/>
            </a:pPr>
            <a:r>
              <a:rPr lang="fr-FR" dirty="0" smtClean="0">
                <a:hlinkClick r:id="rId2"/>
              </a:rPr>
              <a:t>xavier.merlin@finances.gouv.fr</a:t>
            </a:r>
            <a:r>
              <a:rPr lang="fr-FR" dirty="0" smtClean="0"/>
              <a:t> </a:t>
            </a:r>
          </a:p>
          <a:p>
            <a:pPr marL="1371600" lvl="3" indent="0">
              <a:buNone/>
            </a:pPr>
            <a:r>
              <a:rPr lang="fr-FR" dirty="0" smtClean="0"/>
              <a:t>Chef de la mission interministérielle guichet unique / registre national</a:t>
            </a:r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Conclusion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40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Les d</a:t>
            </a:r>
            <a:r>
              <a:rPr lang="fr-FR" dirty="0" smtClean="0">
                <a:solidFill>
                  <a:srgbClr val="0070C0"/>
                </a:solidFill>
              </a:rPr>
              <a:t>ispositions de la loi PACTE (art. 1 et 2)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65044"/>
            <a:ext cx="10515600" cy="1902056"/>
          </a:xfrm>
        </p:spPr>
        <p:txBody>
          <a:bodyPr>
            <a:normAutofit/>
          </a:bodyPr>
          <a:lstStyle/>
          <a:p>
            <a:r>
              <a:rPr lang="fr-FR" dirty="0" smtClean="0"/>
              <a:t>3 o</a:t>
            </a:r>
            <a:r>
              <a:rPr lang="fr-FR" dirty="0" smtClean="0"/>
              <a:t>bjectifs </a:t>
            </a:r>
            <a:r>
              <a:rPr lang="fr-FR" dirty="0" smtClean="0"/>
              <a:t>de la réforme : au 1</a:t>
            </a:r>
            <a:r>
              <a:rPr lang="fr-FR" baseline="30000" dirty="0" smtClean="0"/>
              <a:t>er</a:t>
            </a:r>
            <a:r>
              <a:rPr lang="fr-FR" dirty="0" smtClean="0"/>
              <a:t> janvier 2023 :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1800" b="1" dirty="0" smtClean="0">
                <a:solidFill>
                  <a:srgbClr val="0070C0"/>
                </a:solidFill>
              </a:rPr>
              <a:t>Dématérialiser</a:t>
            </a:r>
            <a:r>
              <a:rPr lang="fr-FR" sz="1800" dirty="0" smtClean="0">
                <a:solidFill>
                  <a:srgbClr val="0070C0"/>
                </a:solidFill>
              </a:rPr>
              <a:t> </a:t>
            </a:r>
            <a:r>
              <a:rPr lang="fr-FR" sz="1800" dirty="0" smtClean="0"/>
              <a:t>totalement la </a:t>
            </a:r>
            <a:r>
              <a:rPr lang="fr-FR" sz="1800" dirty="0"/>
              <a:t>procédure de dépôt des formalités </a:t>
            </a:r>
            <a:endParaRPr lang="fr-FR" sz="18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1800" b="1" dirty="0" smtClean="0">
                <a:solidFill>
                  <a:srgbClr val="0070C0"/>
                </a:solidFill>
              </a:rPr>
              <a:t>Simplifier</a:t>
            </a:r>
            <a:r>
              <a:rPr lang="fr-FR" sz="1800" dirty="0" smtClean="0">
                <a:solidFill>
                  <a:srgbClr val="0070C0"/>
                </a:solidFill>
              </a:rPr>
              <a:t> </a:t>
            </a:r>
            <a:r>
              <a:rPr lang="fr-FR" sz="1800" dirty="0" smtClean="0"/>
              <a:t>la procédure </a:t>
            </a:r>
            <a:r>
              <a:rPr lang="fr-FR" sz="1800" dirty="0"/>
              <a:t>en la centralisant sur un </a:t>
            </a:r>
            <a:r>
              <a:rPr lang="fr-FR" sz="1800" dirty="0" smtClean="0"/>
              <a:t>site internet unique (= </a:t>
            </a:r>
            <a:r>
              <a:rPr lang="fr-FR" sz="1800" u="sng" dirty="0" smtClean="0"/>
              <a:t>guichet unique</a:t>
            </a:r>
            <a:r>
              <a:rPr lang="fr-FR" sz="1800" dirty="0" smtClean="0"/>
              <a:t>).</a:t>
            </a:r>
          </a:p>
          <a:p>
            <a:pPr marL="457200" lvl="1" indent="0" algn="ctr">
              <a:buNone/>
            </a:pPr>
            <a:r>
              <a:rPr lang="fr-FR" sz="2000" b="1" dirty="0" smtClean="0">
                <a:hlinkClick r:id="rId2"/>
              </a:rPr>
              <a:t>www.formalites.entreprises.gouv.fr</a:t>
            </a:r>
            <a:r>
              <a:rPr lang="fr-FR" sz="2000" b="1" dirty="0" smtClean="0"/>
              <a:t> </a:t>
            </a:r>
            <a:endParaRPr lang="fr-FR" sz="2000" b="1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1800" dirty="0" smtClean="0"/>
              <a:t> </a:t>
            </a:r>
            <a:r>
              <a:rPr lang="fr-FR" sz="1800" b="1" dirty="0" smtClean="0">
                <a:solidFill>
                  <a:srgbClr val="0070C0"/>
                </a:solidFill>
              </a:rPr>
              <a:t>Améliorer </a:t>
            </a:r>
            <a:r>
              <a:rPr lang="fr-FR" sz="1800" dirty="0" smtClean="0"/>
              <a:t>l’accès</a:t>
            </a:r>
            <a:r>
              <a:rPr lang="fr-FR" sz="1800" b="1" dirty="0" smtClean="0">
                <a:solidFill>
                  <a:srgbClr val="0070C0"/>
                </a:solidFill>
              </a:rPr>
              <a:t> </a:t>
            </a:r>
            <a:r>
              <a:rPr lang="fr-FR" sz="1800" dirty="0" smtClean="0"/>
              <a:t>à l’information sur les entreprises en créant un </a:t>
            </a:r>
            <a:r>
              <a:rPr lang="fr-FR" sz="1800" u="sng" dirty="0" smtClean="0"/>
              <a:t>registre national des entreprises</a:t>
            </a:r>
            <a:r>
              <a:rPr lang="fr-FR" dirty="0" smtClean="0"/>
              <a:t>.</a:t>
            </a:r>
          </a:p>
          <a:p>
            <a:pPr marL="457200" lvl="1" indent="0">
              <a:buNone/>
            </a:pPr>
            <a:endParaRPr lang="fr-FR" dirty="0" smtClean="0"/>
          </a:p>
          <a:p>
            <a:endParaRPr lang="fr-FR" dirty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978318"/>
              </p:ext>
            </p:extLst>
          </p:nvPr>
        </p:nvGraphicFramePr>
        <p:xfrm>
          <a:off x="838200" y="3467100"/>
          <a:ext cx="10616738" cy="242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8369"/>
                <a:gridCol w="5308369"/>
              </a:tblGrid>
              <a:tr h="328870">
                <a:tc>
                  <a:txBody>
                    <a:bodyPr/>
                    <a:lstStyle/>
                    <a:p>
                      <a:r>
                        <a:rPr lang="fr-FR" dirty="0" smtClean="0"/>
                        <a:t>ENTREPRISES CONCERNEES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FORMALITES CONCERNEES</a:t>
                      </a:r>
                      <a:endParaRPr lang="fr-FR" dirty="0"/>
                    </a:p>
                  </a:txBody>
                  <a:tcPr/>
                </a:tc>
              </a:tr>
              <a:tr h="20554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b="1" baseline="0" dirty="0" smtClean="0"/>
                        <a:t>Toute</a:t>
                      </a:r>
                      <a:r>
                        <a:rPr lang="fr-FR" sz="1800" baseline="0" dirty="0" smtClean="0"/>
                        <a:t> entreprise établie en France</a:t>
                      </a: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fr-FR" sz="1800" b="1" baseline="0" dirty="0" smtClean="0"/>
                        <a:t>toute</a:t>
                      </a:r>
                      <a:r>
                        <a:rPr lang="fr-FR" sz="1800" baseline="0" dirty="0" smtClean="0"/>
                        <a:t> forme juridique</a:t>
                      </a: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fr-FR" sz="1800" b="1" baseline="0" dirty="0" smtClean="0"/>
                        <a:t>toute</a:t>
                      </a:r>
                      <a:r>
                        <a:rPr lang="fr-FR" sz="1800" baseline="0" dirty="0" smtClean="0"/>
                        <a:t> activité (commerciale, artisanale, libérale,…)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sz="18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b="1" baseline="0" dirty="0" smtClean="0"/>
                        <a:t>Toute</a:t>
                      </a:r>
                      <a:r>
                        <a:rPr lang="fr-FR" sz="1800" baseline="0" dirty="0" smtClean="0"/>
                        <a:t> entreprise étrangère </a:t>
                      </a:r>
                      <a:r>
                        <a:rPr lang="fr-FR" sz="1800" baseline="0" dirty="0" smtClean="0"/>
                        <a:t>sans établissement stable en France, souhaitant y exercer</a:t>
                      </a:r>
                      <a:endParaRPr lang="fr-FR" sz="18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Créations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Modifications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Cessations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Dépôts</a:t>
                      </a:r>
                      <a:r>
                        <a:rPr lang="fr-FR" baseline="0" dirty="0" smtClean="0"/>
                        <a:t> de comptes annuels (lorsqu’ils sont dématérialisés)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502573" y="6183319"/>
            <a:ext cx="9287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Conséquence : fin des procédures dites « article 3 » (possibilité de dépôt de formalités au greffe) </a:t>
            </a:r>
            <a:endParaRPr lang="fr-FR" dirty="0"/>
          </a:p>
        </p:txBody>
      </p:sp>
      <p:sp>
        <p:nvSpPr>
          <p:cNvPr id="6" name="Flèche droite 5"/>
          <p:cNvSpPr/>
          <p:nvPr/>
        </p:nvSpPr>
        <p:spPr>
          <a:xfrm>
            <a:off x="838200" y="6183319"/>
            <a:ext cx="615142" cy="3651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09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Connecteur droit avec flèche 33"/>
          <p:cNvCxnSpPr>
            <a:endCxn id="9" idx="1"/>
          </p:cNvCxnSpPr>
          <p:nvPr/>
        </p:nvCxnSpPr>
        <p:spPr>
          <a:xfrm>
            <a:off x="10106590" y="2876338"/>
            <a:ext cx="29131" cy="63333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ylindre 3"/>
          <p:cNvSpPr/>
          <p:nvPr/>
        </p:nvSpPr>
        <p:spPr>
          <a:xfrm>
            <a:off x="3969121" y="3509676"/>
            <a:ext cx="1340226" cy="114300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Cylindre 4"/>
          <p:cNvSpPr/>
          <p:nvPr/>
        </p:nvSpPr>
        <p:spPr>
          <a:xfrm>
            <a:off x="5880847" y="3509680"/>
            <a:ext cx="1129553" cy="591671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Cylindre 5"/>
          <p:cNvSpPr/>
          <p:nvPr/>
        </p:nvSpPr>
        <p:spPr>
          <a:xfrm>
            <a:off x="667869" y="3509680"/>
            <a:ext cx="1129553" cy="591671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Cylindre 6"/>
          <p:cNvSpPr/>
          <p:nvPr/>
        </p:nvSpPr>
        <p:spPr>
          <a:xfrm>
            <a:off x="2330822" y="3509678"/>
            <a:ext cx="1129553" cy="591671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8" name="Cylindre 7"/>
          <p:cNvSpPr/>
          <p:nvPr/>
        </p:nvSpPr>
        <p:spPr>
          <a:xfrm>
            <a:off x="7767918" y="3509677"/>
            <a:ext cx="1129553" cy="591671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Cylindre 8"/>
          <p:cNvSpPr/>
          <p:nvPr/>
        </p:nvSpPr>
        <p:spPr>
          <a:xfrm>
            <a:off x="9468971" y="3509676"/>
            <a:ext cx="1333499" cy="867337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963704" y="3732015"/>
            <a:ext cx="2043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prstClr val="black"/>
                </a:solidFill>
              </a:rPr>
              <a:t>RAA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595281" y="3732015"/>
            <a:ext cx="2043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prstClr val="black"/>
                </a:solidFill>
              </a:rPr>
              <a:t>RMA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217893" y="4007681"/>
            <a:ext cx="2043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prstClr val="black"/>
                </a:solidFill>
              </a:rPr>
              <a:t>SIRENE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6122892" y="3711845"/>
            <a:ext cx="2043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prstClr val="black"/>
                </a:solidFill>
              </a:rPr>
              <a:t>RSAC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7980827" y="3684944"/>
            <a:ext cx="2043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prstClr val="black"/>
                </a:solidFill>
              </a:rPr>
              <a:t>RSEIRL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9825317" y="3840270"/>
            <a:ext cx="2043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prstClr val="black"/>
                </a:solidFill>
              </a:rPr>
              <a:t>RCS</a:t>
            </a:r>
          </a:p>
        </p:txBody>
      </p:sp>
      <p:sp>
        <p:nvSpPr>
          <p:cNvPr id="16" name="Cylindre 15"/>
          <p:cNvSpPr/>
          <p:nvPr/>
        </p:nvSpPr>
        <p:spPr>
          <a:xfrm>
            <a:off x="9570943" y="5200473"/>
            <a:ext cx="1231527" cy="70502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9825316" y="5500306"/>
            <a:ext cx="2043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prstClr val="black"/>
                </a:solidFill>
              </a:rPr>
              <a:t>RNCS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1725703" y="1855213"/>
            <a:ext cx="1174378" cy="41685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prstClr val="black"/>
                </a:solidFill>
              </a:rPr>
              <a:t>CFE</a:t>
            </a:r>
            <a:r>
              <a:rPr lang="fr-FR" sz="1600" dirty="0" smtClean="0">
                <a:solidFill>
                  <a:prstClr val="black"/>
                </a:solidFill>
              </a:rPr>
              <a:t> </a:t>
            </a:r>
            <a:r>
              <a:rPr lang="fr-FR" sz="1600" dirty="0">
                <a:solidFill>
                  <a:prstClr val="black"/>
                </a:solidFill>
              </a:rPr>
              <a:t>CMA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324409" y="1855454"/>
            <a:ext cx="1174378" cy="41685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prstClr val="black"/>
                </a:solidFill>
              </a:rPr>
              <a:t>CFE</a:t>
            </a:r>
            <a:r>
              <a:rPr lang="fr-FR" sz="1600" dirty="0" smtClean="0">
                <a:solidFill>
                  <a:prstClr val="black"/>
                </a:solidFill>
              </a:rPr>
              <a:t> </a:t>
            </a:r>
            <a:r>
              <a:rPr lang="fr-FR" sz="1600" dirty="0">
                <a:solidFill>
                  <a:prstClr val="black"/>
                </a:solidFill>
              </a:rPr>
              <a:t>CA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3222245" y="1855213"/>
            <a:ext cx="1174378" cy="41685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prstClr val="black"/>
                </a:solidFill>
              </a:rPr>
              <a:t>CFE</a:t>
            </a:r>
            <a:r>
              <a:rPr lang="fr-FR" sz="1600" dirty="0" smtClean="0">
                <a:solidFill>
                  <a:prstClr val="black"/>
                </a:solidFill>
              </a:rPr>
              <a:t> </a:t>
            </a:r>
            <a:r>
              <a:rPr lang="fr-FR" sz="1600" dirty="0">
                <a:solidFill>
                  <a:prstClr val="black"/>
                </a:solidFill>
              </a:rPr>
              <a:t>DGFIP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4621858" y="1868652"/>
            <a:ext cx="1174378" cy="41685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prstClr val="black"/>
                </a:solidFill>
              </a:rPr>
              <a:t>CFE</a:t>
            </a:r>
            <a:r>
              <a:rPr lang="fr-FR" sz="1400" dirty="0" smtClean="0">
                <a:solidFill>
                  <a:prstClr val="black"/>
                </a:solidFill>
              </a:rPr>
              <a:t> </a:t>
            </a:r>
            <a:r>
              <a:rPr lang="fr-FR" sz="1400" dirty="0">
                <a:solidFill>
                  <a:prstClr val="black"/>
                </a:solidFill>
              </a:rPr>
              <a:t>URSSAF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5994014" y="1868652"/>
            <a:ext cx="1174378" cy="41685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prstClr val="black"/>
                </a:solidFill>
              </a:rPr>
              <a:t>CFE</a:t>
            </a:r>
            <a:r>
              <a:rPr lang="fr-FR" sz="1400" dirty="0" smtClean="0">
                <a:solidFill>
                  <a:prstClr val="black"/>
                </a:solidFill>
              </a:rPr>
              <a:t> </a:t>
            </a:r>
            <a:r>
              <a:rPr lang="fr-FR" sz="1400" dirty="0">
                <a:solidFill>
                  <a:prstClr val="black"/>
                </a:solidFill>
              </a:rPr>
              <a:t>CCI</a:t>
            </a:r>
          </a:p>
        </p:txBody>
      </p:sp>
      <p:sp>
        <p:nvSpPr>
          <p:cNvPr id="23" name="Rectangle à coins arrondis 22"/>
          <p:cNvSpPr/>
          <p:nvPr/>
        </p:nvSpPr>
        <p:spPr>
          <a:xfrm>
            <a:off x="7366170" y="1868652"/>
            <a:ext cx="1174378" cy="41685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prstClr val="black"/>
                </a:solidFill>
              </a:rPr>
              <a:t>CFE</a:t>
            </a:r>
            <a:r>
              <a:rPr lang="fr-FR" sz="1400" dirty="0" smtClean="0">
                <a:solidFill>
                  <a:prstClr val="black"/>
                </a:solidFill>
              </a:rPr>
              <a:t> </a:t>
            </a:r>
            <a:r>
              <a:rPr lang="fr-FR" sz="1400" dirty="0">
                <a:solidFill>
                  <a:prstClr val="black"/>
                </a:solidFill>
              </a:rPr>
              <a:t>Greffes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10636621" y="1419492"/>
            <a:ext cx="1174378" cy="41685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prstClr val="black"/>
                </a:solidFill>
              </a:rPr>
              <a:t>Entreprises</a:t>
            </a:r>
          </a:p>
        </p:txBody>
      </p:sp>
      <p:cxnSp>
        <p:nvCxnSpPr>
          <p:cNvPr id="27" name="Connecteur droit avec flèche 26"/>
          <p:cNvCxnSpPr>
            <a:stCxn id="19" idx="2"/>
            <a:endCxn id="6" idx="1"/>
          </p:cNvCxnSpPr>
          <p:nvPr/>
        </p:nvCxnSpPr>
        <p:spPr>
          <a:xfrm>
            <a:off x="911598" y="2272313"/>
            <a:ext cx="321048" cy="123736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en angle 28"/>
          <p:cNvCxnSpPr>
            <a:stCxn id="18" idx="2"/>
            <a:endCxn id="7" idx="1"/>
          </p:cNvCxnSpPr>
          <p:nvPr/>
        </p:nvCxnSpPr>
        <p:spPr>
          <a:xfrm rot="16200000" flipH="1">
            <a:off x="1985442" y="2599521"/>
            <a:ext cx="1237606" cy="582707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en angle 32"/>
          <p:cNvCxnSpPr>
            <a:stCxn id="21" idx="2"/>
            <a:endCxn id="4" idx="1"/>
          </p:cNvCxnSpPr>
          <p:nvPr/>
        </p:nvCxnSpPr>
        <p:spPr>
          <a:xfrm rot="5400000">
            <a:off x="4312059" y="2612687"/>
            <a:ext cx="1224165" cy="569813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en angle 34"/>
          <p:cNvCxnSpPr>
            <a:stCxn id="21" idx="2"/>
            <a:endCxn id="8" idx="1"/>
          </p:cNvCxnSpPr>
          <p:nvPr/>
        </p:nvCxnSpPr>
        <p:spPr>
          <a:xfrm rot="16200000" flipH="1">
            <a:off x="6158788" y="1335770"/>
            <a:ext cx="1224166" cy="3123648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en angle 36"/>
          <p:cNvCxnSpPr>
            <a:stCxn id="21" idx="2"/>
            <a:endCxn id="5" idx="1"/>
          </p:cNvCxnSpPr>
          <p:nvPr/>
        </p:nvCxnSpPr>
        <p:spPr>
          <a:xfrm rot="16200000" flipH="1">
            <a:off x="5215251" y="2279306"/>
            <a:ext cx="1224169" cy="123657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en angle 40"/>
          <p:cNvCxnSpPr>
            <a:stCxn id="23" idx="2"/>
            <a:endCxn id="7" idx="1"/>
          </p:cNvCxnSpPr>
          <p:nvPr/>
        </p:nvCxnSpPr>
        <p:spPr>
          <a:xfrm rot="5400000">
            <a:off x="4812396" y="368714"/>
            <a:ext cx="1224167" cy="505776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en angle 42"/>
          <p:cNvCxnSpPr>
            <a:stCxn id="23" idx="2"/>
            <a:endCxn id="6" idx="1"/>
          </p:cNvCxnSpPr>
          <p:nvPr/>
        </p:nvCxnSpPr>
        <p:spPr>
          <a:xfrm rot="5400000">
            <a:off x="3980919" y="-462761"/>
            <a:ext cx="1224169" cy="6720713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en angle 47"/>
          <p:cNvCxnSpPr>
            <a:stCxn id="24" idx="1"/>
            <a:endCxn id="23" idx="0"/>
          </p:cNvCxnSpPr>
          <p:nvPr/>
        </p:nvCxnSpPr>
        <p:spPr>
          <a:xfrm rot="10800000" flipV="1">
            <a:off x="7953359" y="1627922"/>
            <a:ext cx="2683262" cy="240730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en angle 48"/>
          <p:cNvCxnSpPr>
            <a:stCxn id="24" idx="1"/>
            <a:endCxn id="22" idx="0"/>
          </p:cNvCxnSpPr>
          <p:nvPr/>
        </p:nvCxnSpPr>
        <p:spPr>
          <a:xfrm rot="10800000" flipV="1">
            <a:off x="6581203" y="1627922"/>
            <a:ext cx="4055418" cy="240730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en angle 51"/>
          <p:cNvCxnSpPr>
            <a:stCxn id="24" idx="1"/>
            <a:endCxn id="21" idx="0"/>
          </p:cNvCxnSpPr>
          <p:nvPr/>
        </p:nvCxnSpPr>
        <p:spPr>
          <a:xfrm rot="10800000" flipV="1">
            <a:off x="5209047" y="1627922"/>
            <a:ext cx="5427574" cy="240730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en angle 54"/>
          <p:cNvCxnSpPr>
            <a:stCxn id="24" idx="1"/>
            <a:endCxn id="20" idx="0"/>
          </p:cNvCxnSpPr>
          <p:nvPr/>
        </p:nvCxnSpPr>
        <p:spPr>
          <a:xfrm rot="10800000" flipV="1">
            <a:off x="3809435" y="1627921"/>
            <a:ext cx="6827187" cy="227291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en angle 57"/>
          <p:cNvCxnSpPr>
            <a:stCxn id="24" idx="1"/>
            <a:endCxn id="18" idx="0"/>
          </p:cNvCxnSpPr>
          <p:nvPr/>
        </p:nvCxnSpPr>
        <p:spPr>
          <a:xfrm rot="10800000" flipV="1">
            <a:off x="2312893" y="1627921"/>
            <a:ext cx="8323729" cy="227291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en angle 60"/>
          <p:cNvCxnSpPr>
            <a:stCxn id="24" idx="1"/>
            <a:endCxn id="19" idx="0"/>
          </p:cNvCxnSpPr>
          <p:nvPr/>
        </p:nvCxnSpPr>
        <p:spPr>
          <a:xfrm rot="10800000" flipV="1">
            <a:off x="911599" y="1627922"/>
            <a:ext cx="9725023" cy="227532"/>
          </a:xfrm>
          <a:prstGeom prst="bentConnector2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cteur droit avec flèche 103"/>
          <p:cNvCxnSpPr/>
          <p:nvPr/>
        </p:nvCxnSpPr>
        <p:spPr>
          <a:xfrm>
            <a:off x="3607154" y="2285520"/>
            <a:ext cx="829800" cy="123760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en angle 105"/>
          <p:cNvCxnSpPr/>
          <p:nvPr/>
        </p:nvCxnSpPr>
        <p:spPr>
          <a:xfrm rot="5400000">
            <a:off x="9877986" y="4809789"/>
            <a:ext cx="936810" cy="1"/>
          </a:xfrm>
          <a:prstGeom prst="bentConnector3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à coins arrondis 106"/>
          <p:cNvSpPr/>
          <p:nvPr/>
        </p:nvSpPr>
        <p:spPr>
          <a:xfrm>
            <a:off x="4638936" y="5593976"/>
            <a:ext cx="2177868" cy="57822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prstClr val="black"/>
                </a:solidFill>
              </a:rPr>
              <a:t>Diffusion aux tiers</a:t>
            </a:r>
          </a:p>
        </p:txBody>
      </p:sp>
      <p:cxnSp>
        <p:nvCxnSpPr>
          <p:cNvPr id="109" name="Connecteur en angle 108"/>
          <p:cNvCxnSpPr>
            <a:stCxn id="6" idx="3"/>
            <a:endCxn id="107" idx="0"/>
          </p:cNvCxnSpPr>
          <p:nvPr/>
        </p:nvCxnSpPr>
        <p:spPr>
          <a:xfrm rot="16200000" flipH="1">
            <a:off x="2733946" y="2600051"/>
            <a:ext cx="1492625" cy="4495224"/>
          </a:xfrm>
          <a:prstGeom prst="bentConnector3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0" name="Connecteur en angle 109"/>
          <p:cNvCxnSpPr>
            <a:stCxn id="7" idx="3"/>
            <a:endCxn id="107" idx="0"/>
          </p:cNvCxnSpPr>
          <p:nvPr/>
        </p:nvCxnSpPr>
        <p:spPr>
          <a:xfrm rot="16200000" flipH="1">
            <a:off x="3565421" y="3431526"/>
            <a:ext cx="1492627" cy="2832271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3" name="Connecteur en angle 112"/>
          <p:cNvCxnSpPr>
            <a:stCxn id="4" idx="3"/>
            <a:endCxn id="107" idx="0"/>
          </p:cNvCxnSpPr>
          <p:nvPr/>
        </p:nvCxnSpPr>
        <p:spPr>
          <a:xfrm rot="16200000" flipH="1">
            <a:off x="4712904" y="4579009"/>
            <a:ext cx="941297" cy="1088636"/>
          </a:xfrm>
          <a:prstGeom prst="bentConnector3">
            <a:avLst>
              <a:gd name="adj1" fmla="val 21429"/>
            </a:avLst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7" name="Connecteur en angle 116"/>
          <p:cNvCxnSpPr>
            <a:stCxn id="5" idx="3"/>
            <a:endCxn id="107" idx="0"/>
          </p:cNvCxnSpPr>
          <p:nvPr/>
        </p:nvCxnSpPr>
        <p:spPr>
          <a:xfrm rot="5400000">
            <a:off x="5340435" y="4488786"/>
            <a:ext cx="1492625" cy="717754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0" name="Connecteur en angle 119"/>
          <p:cNvCxnSpPr>
            <a:stCxn id="8" idx="3"/>
            <a:endCxn id="107" idx="0"/>
          </p:cNvCxnSpPr>
          <p:nvPr/>
        </p:nvCxnSpPr>
        <p:spPr>
          <a:xfrm rot="5400000">
            <a:off x="6283969" y="3545250"/>
            <a:ext cx="1492628" cy="2604825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3" name="Connecteur en angle 122"/>
          <p:cNvCxnSpPr>
            <a:stCxn id="9" idx="3"/>
            <a:endCxn id="107" idx="0"/>
          </p:cNvCxnSpPr>
          <p:nvPr/>
        </p:nvCxnSpPr>
        <p:spPr>
          <a:xfrm rot="5400000">
            <a:off x="7323315" y="2781569"/>
            <a:ext cx="1216963" cy="4407851"/>
          </a:xfrm>
          <a:prstGeom prst="bentConnector3">
            <a:avLst>
              <a:gd name="adj1" fmla="val 38950"/>
            </a:avLst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9" name="Connecteur en angle 128"/>
          <p:cNvCxnSpPr>
            <a:stCxn id="16" idx="2"/>
            <a:endCxn id="107" idx="3"/>
          </p:cNvCxnSpPr>
          <p:nvPr/>
        </p:nvCxnSpPr>
        <p:spPr>
          <a:xfrm rot="10800000" flipV="1">
            <a:off x="6816805" y="5552984"/>
            <a:ext cx="2754139" cy="330104"/>
          </a:xfrm>
          <a:prstGeom prst="bentConnector3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4" name="Connecteur en angle 53"/>
          <p:cNvCxnSpPr>
            <a:stCxn id="22" idx="2"/>
            <a:endCxn id="4" idx="1"/>
          </p:cNvCxnSpPr>
          <p:nvPr/>
        </p:nvCxnSpPr>
        <p:spPr>
          <a:xfrm rot="5400000">
            <a:off x="4998137" y="1926609"/>
            <a:ext cx="1224165" cy="1941969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Ellipse 55"/>
          <p:cNvSpPr/>
          <p:nvPr/>
        </p:nvSpPr>
        <p:spPr>
          <a:xfrm>
            <a:off x="4895301" y="2177950"/>
            <a:ext cx="1238251" cy="55249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 smtClean="0">
                <a:solidFill>
                  <a:prstClr val="black"/>
                </a:solidFill>
              </a:rPr>
              <a:t>Sites web </a:t>
            </a:r>
            <a:r>
              <a:rPr lang="fr-FR" sz="900" dirty="0" smtClean="0">
                <a:solidFill>
                  <a:prstClr val="black"/>
                </a:solidFill>
              </a:rPr>
              <a:t>CFE URSSAF, </a:t>
            </a:r>
            <a:r>
              <a:rPr lang="fr-FR" sz="700" dirty="0" smtClean="0">
                <a:solidFill>
                  <a:prstClr val="black"/>
                </a:solidFill>
              </a:rPr>
              <a:t>autoentrepreneur</a:t>
            </a:r>
            <a:endParaRPr lang="fr-FR" sz="900" dirty="0">
              <a:solidFill>
                <a:prstClr val="black"/>
              </a:solidFill>
            </a:endParaRPr>
          </a:p>
        </p:txBody>
      </p:sp>
      <p:sp>
        <p:nvSpPr>
          <p:cNvPr id="57" name="Ellipse 56"/>
          <p:cNvSpPr/>
          <p:nvPr/>
        </p:nvSpPr>
        <p:spPr>
          <a:xfrm>
            <a:off x="7049601" y="2197987"/>
            <a:ext cx="1238251" cy="55249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>
                <a:solidFill>
                  <a:prstClr val="black"/>
                </a:solidFill>
              </a:rPr>
              <a:t>Site web </a:t>
            </a:r>
            <a:r>
              <a:rPr lang="fr-FR" sz="1100" dirty="0" err="1" smtClean="0">
                <a:solidFill>
                  <a:prstClr val="black"/>
                </a:solidFill>
              </a:rPr>
              <a:t>Infogreffe</a:t>
            </a:r>
            <a:endParaRPr lang="fr-FR" sz="1100" dirty="0">
              <a:solidFill>
                <a:prstClr val="black"/>
              </a:solidFill>
            </a:endParaRPr>
          </a:p>
        </p:txBody>
      </p:sp>
      <p:sp>
        <p:nvSpPr>
          <p:cNvPr id="59" name="Ellipse 58"/>
          <p:cNvSpPr/>
          <p:nvPr/>
        </p:nvSpPr>
        <p:spPr>
          <a:xfrm>
            <a:off x="1985120" y="2169622"/>
            <a:ext cx="1238251" cy="53416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prstClr val="black"/>
                </a:solidFill>
              </a:rPr>
              <a:t>CFE métiers</a:t>
            </a:r>
          </a:p>
        </p:txBody>
      </p:sp>
      <p:sp>
        <p:nvSpPr>
          <p:cNvPr id="63" name="Titre 2"/>
          <p:cNvSpPr>
            <a:spLocks noGrp="1"/>
          </p:cNvSpPr>
          <p:nvPr>
            <p:ph type="title"/>
          </p:nvPr>
        </p:nvSpPr>
        <p:spPr>
          <a:xfrm>
            <a:off x="324408" y="-99097"/>
            <a:ext cx="11629293" cy="1325563"/>
          </a:xfrm>
        </p:spPr>
        <p:txBody>
          <a:bodyPr>
            <a:normAutofit/>
          </a:bodyPr>
          <a:lstStyle/>
          <a:p>
            <a:r>
              <a:rPr lang="fr-FR" sz="4000" dirty="0" smtClean="0">
                <a:solidFill>
                  <a:srgbClr val="0070C0"/>
                </a:solidFill>
              </a:rPr>
              <a:t>Situation </a:t>
            </a:r>
            <a:r>
              <a:rPr lang="fr-FR" sz="4000" dirty="0" smtClean="0">
                <a:solidFill>
                  <a:srgbClr val="0070C0"/>
                </a:solidFill>
              </a:rPr>
              <a:t>actuelle</a:t>
            </a:r>
            <a:r>
              <a:rPr lang="fr-FR" sz="4000" dirty="0" smtClean="0">
                <a:solidFill>
                  <a:srgbClr val="0070C0"/>
                </a:solidFill>
              </a:rPr>
              <a:t/>
            </a:r>
            <a:br>
              <a:rPr lang="fr-FR" sz="4000" dirty="0" smtClean="0">
                <a:solidFill>
                  <a:srgbClr val="0070C0"/>
                </a:solidFill>
              </a:rPr>
            </a:br>
            <a:r>
              <a:rPr lang="fr-FR" sz="2400" dirty="0" smtClean="0">
                <a:solidFill>
                  <a:srgbClr val="0070C0"/>
                </a:solidFill>
              </a:rPr>
              <a:t>6 réseaux de CFE + 4 sites web pour déclarer ; 7 registres pour stocker 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28" name="Espace réservé du numéro de diapositive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5339-F9C6-40C1-A972-60B4C8B1420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0" name="Ellipse 59"/>
          <p:cNvSpPr/>
          <p:nvPr/>
        </p:nvSpPr>
        <p:spPr>
          <a:xfrm>
            <a:off x="1985120" y="2151286"/>
            <a:ext cx="1475255" cy="55249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prstClr val="black"/>
                </a:solidFill>
              </a:rPr>
              <a:t>Site web </a:t>
            </a:r>
          </a:p>
          <a:p>
            <a:pPr algn="ctr"/>
            <a:r>
              <a:rPr lang="fr-FR" sz="1200" dirty="0" smtClean="0">
                <a:solidFill>
                  <a:prstClr val="black"/>
                </a:solidFill>
              </a:rPr>
              <a:t>CFE métiers</a:t>
            </a:r>
            <a:endParaRPr lang="fr-FR" sz="1200" dirty="0">
              <a:solidFill>
                <a:prstClr val="black"/>
              </a:solidFill>
            </a:endParaRPr>
          </a:p>
        </p:txBody>
      </p:sp>
      <p:sp>
        <p:nvSpPr>
          <p:cNvPr id="62" name="Ellipse 61"/>
          <p:cNvSpPr/>
          <p:nvPr/>
        </p:nvSpPr>
        <p:spPr>
          <a:xfrm>
            <a:off x="652176" y="3217025"/>
            <a:ext cx="1238251" cy="22015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prstClr val="black"/>
                </a:solidFill>
              </a:rPr>
              <a:t>validation</a:t>
            </a:r>
            <a:endParaRPr lang="fr-FR" sz="1200" dirty="0">
              <a:solidFill>
                <a:prstClr val="black"/>
              </a:solidFill>
            </a:endParaRPr>
          </a:p>
        </p:txBody>
      </p:sp>
      <p:sp>
        <p:nvSpPr>
          <p:cNvPr id="64" name="Ellipse 63"/>
          <p:cNvSpPr/>
          <p:nvPr/>
        </p:nvSpPr>
        <p:spPr>
          <a:xfrm>
            <a:off x="2351545" y="3177267"/>
            <a:ext cx="1238251" cy="22015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prstClr val="black"/>
                </a:solidFill>
              </a:rPr>
              <a:t>validation</a:t>
            </a:r>
            <a:endParaRPr lang="fr-FR" sz="1200" dirty="0">
              <a:solidFill>
                <a:prstClr val="black"/>
              </a:solidFill>
            </a:endParaRPr>
          </a:p>
        </p:txBody>
      </p:sp>
      <p:sp>
        <p:nvSpPr>
          <p:cNvPr id="66" name="Ellipse 65"/>
          <p:cNvSpPr/>
          <p:nvPr/>
        </p:nvSpPr>
        <p:spPr>
          <a:xfrm>
            <a:off x="5865790" y="3185927"/>
            <a:ext cx="1238251" cy="22015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prstClr val="black"/>
                </a:solidFill>
              </a:rPr>
              <a:t>validation</a:t>
            </a:r>
            <a:endParaRPr lang="fr-FR" sz="1200" dirty="0">
              <a:solidFill>
                <a:prstClr val="black"/>
              </a:solidFill>
            </a:endParaRPr>
          </a:p>
        </p:txBody>
      </p:sp>
      <p:sp>
        <p:nvSpPr>
          <p:cNvPr id="67" name="Ellipse 66"/>
          <p:cNvSpPr/>
          <p:nvPr/>
        </p:nvSpPr>
        <p:spPr>
          <a:xfrm>
            <a:off x="7767918" y="3211232"/>
            <a:ext cx="1238251" cy="22015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prstClr val="black"/>
                </a:solidFill>
              </a:rPr>
              <a:t>validation</a:t>
            </a:r>
            <a:endParaRPr lang="fr-FR" sz="1200" dirty="0">
              <a:solidFill>
                <a:prstClr val="black"/>
              </a:solidFill>
            </a:endParaRPr>
          </a:p>
        </p:txBody>
      </p:sp>
      <p:sp>
        <p:nvSpPr>
          <p:cNvPr id="69" name="Ellipse 68"/>
          <p:cNvSpPr/>
          <p:nvPr/>
        </p:nvSpPr>
        <p:spPr>
          <a:xfrm>
            <a:off x="9302705" y="3154608"/>
            <a:ext cx="1238251" cy="22015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prstClr val="black"/>
                </a:solidFill>
              </a:rPr>
              <a:t>validation</a:t>
            </a:r>
            <a:endParaRPr lang="fr-FR" sz="1200" dirty="0">
              <a:solidFill>
                <a:prstClr val="black"/>
              </a:solidFill>
            </a:endParaRPr>
          </a:p>
        </p:txBody>
      </p:sp>
      <p:cxnSp>
        <p:nvCxnSpPr>
          <p:cNvPr id="31" name="Connecteur droit 30"/>
          <p:cNvCxnSpPr/>
          <p:nvPr/>
        </p:nvCxnSpPr>
        <p:spPr>
          <a:xfrm>
            <a:off x="8281708" y="2907502"/>
            <a:ext cx="185401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Ellipse 64"/>
          <p:cNvSpPr/>
          <p:nvPr/>
        </p:nvSpPr>
        <p:spPr>
          <a:xfrm>
            <a:off x="9127737" y="1358248"/>
            <a:ext cx="1350322" cy="55249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prstClr val="black"/>
                </a:solidFill>
              </a:rPr>
              <a:t>Site web </a:t>
            </a:r>
          </a:p>
          <a:p>
            <a:pPr algn="ctr"/>
            <a:r>
              <a:rPr lang="fr-FR" sz="1200" dirty="0" smtClean="0">
                <a:solidFill>
                  <a:prstClr val="black"/>
                </a:solidFill>
              </a:rPr>
              <a:t>Guichet entreprises</a:t>
            </a:r>
            <a:endParaRPr lang="fr-FR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34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15593" y="2217218"/>
            <a:ext cx="4153356" cy="2064712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avec flèche 9"/>
          <p:cNvCxnSpPr>
            <a:stCxn id="2" idx="2"/>
          </p:cNvCxnSpPr>
          <p:nvPr/>
        </p:nvCxnSpPr>
        <p:spPr>
          <a:xfrm>
            <a:off x="744514" y="1812616"/>
            <a:ext cx="0" cy="4921474"/>
          </a:xfrm>
          <a:prstGeom prst="straightConnector1">
            <a:avLst/>
          </a:prstGeom>
          <a:ln w="57150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ylindre 3"/>
          <p:cNvSpPr/>
          <p:nvPr/>
        </p:nvSpPr>
        <p:spPr>
          <a:xfrm>
            <a:off x="2142817" y="4104706"/>
            <a:ext cx="1340226" cy="1143003"/>
          </a:xfrm>
          <a:prstGeom prst="ca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Cylindre 4"/>
          <p:cNvSpPr/>
          <p:nvPr/>
        </p:nvSpPr>
        <p:spPr>
          <a:xfrm>
            <a:off x="7227524" y="5240287"/>
            <a:ext cx="1129553" cy="591671"/>
          </a:xfrm>
          <a:prstGeom prst="ca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8" name="Cylindre 7"/>
          <p:cNvSpPr/>
          <p:nvPr/>
        </p:nvSpPr>
        <p:spPr>
          <a:xfrm>
            <a:off x="8273033" y="4536114"/>
            <a:ext cx="1129553" cy="591671"/>
          </a:xfrm>
          <a:prstGeom prst="ca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Cylindre 8"/>
          <p:cNvSpPr/>
          <p:nvPr/>
        </p:nvSpPr>
        <p:spPr>
          <a:xfrm>
            <a:off x="9402586" y="3668777"/>
            <a:ext cx="1333499" cy="867337"/>
          </a:xfrm>
          <a:prstGeom prst="ca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370417" y="4576318"/>
            <a:ext cx="2043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prstClr val="black"/>
                </a:solidFill>
              </a:rPr>
              <a:t>SIRENE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409059" y="5409576"/>
            <a:ext cx="2043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prstClr val="black"/>
                </a:solidFill>
              </a:rPr>
              <a:t>RSAC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8380610" y="4706267"/>
            <a:ext cx="85465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prstClr val="black"/>
                </a:solidFill>
              </a:rPr>
              <a:t>RSEIRL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9817463" y="3996262"/>
            <a:ext cx="2043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prstClr val="black"/>
                </a:solidFill>
              </a:rPr>
              <a:t>RCS</a:t>
            </a:r>
          </a:p>
        </p:txBody>
      </p:sp>
      <p:sp>
        <p:nvSpPr>
          <p:cNvPr id="23" name="Rectangle à coins arrondis 22"/>
          <p:cNvSpPr/>
          <p:nvPr/>
        </p:nvSpPr>
        <p:spPr>
          <a:xfrm>
            <a:off x="3356053" y="2308577"/>
            <a:ext cx="4023627" cy="965777"/>
          </a:xfrm>
          <a:prstGeom prst="round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prstClr val="black"/>
                </a:solidFill>
              </a:rPr>
              <a:t>Guichet unique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4006432" y="1028169"/>
            <a:ext cx="2722868" cy="552576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prstClr val="black"/>
                </a:solidFill>
              </a:rPr>
              <a:t>Entreprises (ou mandataires)</a:t>
            </a:r>
            <a:endParaRPr lang="fr-FR" sz="1400" dirty="0">
              <a:solidFill>
                <a:prstClr val="black"/>
              </a:solidFill>
            </a:endParaRPr>
          </a:p>
        </p:txBody>
      </p:sp>
      <p:cxnSp>
        <p:nvCxnSpPr>
          <p:cNvPr id="43" name="Connecteur en angle 42"/>
          <p:cNvCxnSpPr>
            <a:stCxn id="23" idx="1"/>
            <a:endCxn id="4" idx="1"/>
          </p:cNvCxnSpPr>
          <p:nvPr/>
        </p:nvCxnSpPr>
        <p:spPr>
          <a:xfrm rot="10800000" flipV="1">
            <a:off x="2812931" y="2791466"/>
            <a:ext cx="543123" cy="1313240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à coins arrondis 106"/>
          <p:cNvSpPr/>
          <p:nvPr/>
        </p:nvSpPr>
        <p:spPr>
          <a:xfrm>
            <a:off x="4258445" y="5916706"/>
            <a:ext cx="2174506" cy="578224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black"/>
                </a:solidFill>
              </a:rPr>
              <a:t>Tiers</a:t>
            </a:r>
            <a:endParaRPr lang="fr-FR" dirty="0">
              <a:solidFill>
                <a:prstClr val="black"/>
              </a:solidFill>
            </a:endParaRPr>
          </a:p>
        </p:txBody>
      </p:sp>
      <p:cxnSp>
        <p:nvCxnSpPr>
          <p:cNvPr id="109" name="Connecteur en angle 108"/>
          <p:cNvCxnSpPr>
            <a:stCxn id="84" idx="3"/>
            <a:endCxn id="107" idx="0"/>
          </p:cNvCxnSpPr>
          <p:nvPr/>
        </p:nvCxnSpPr>
        <p:spPr>
          <a:xfrm rot="5400000">
            <a:off x="4532720" y="5094908"/>
            <a:ext cx="1634776" cy="8820"/>
          </a:xfrm>
          <a:prstGeom prst="bentConnector3">
            <a:avLst/>
          </a:prstGeom>
          <a:ln w="571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3" name="Connecteur en angle 112"/>
          <p:cNvCxnSpPr>
            <a:stCxn id="4" idx="3"/>
            <a:endCxn id="107" idx="1"/>
          </p:cNvCxnSpPr>
          <p:nvPr/>
        </p:nvCxnSpPr>
        <p:spPr>
          <a:xfrm rot="16200000" flipH="1">
            <a:off x="3056633" y="5004005"/>
            <a:ext cx="958109" cy="1445515"/>
          </a:xfrm>
          <a:prstGeom prst="bentConnector2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9" name="Connecteur en angle 128"/>
          <p:cNvCxnSpPr>
            <a:stCxn id="5" idx="3"/>
            <a:endCxn id="107" idx="3"/>
          </p:cNvCxnSpPr>
          <p:nvPr/>
        </p:nvCxnSpPr>
        <p:spPr>
          <a:xfrm rot="5400000">
            <a:off x="6925696" y="5339213"/>
            <a:ext cx="373860" cy="1359350"/>
          </a:xfrm>
          <a:prstGeom prst="bentConnector2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7" name="Connecteur en angle 76"/>
          <p:cNvCxnSpPr>
            <a:stCxn id="8" idx="3"/>
            <a:endCxn id="107" idx="3"/>
          </p:cNvCxnSpPr>
          <p:nvPr/>
        </p:nvCxnSpPr>
        <p:spPr>
          <a:xfrm rot="5400000">
            <a:off x="7096365" y="4464372"/>
            <a:ext cx="1078033" cy="2404859"/>
          </a:xfrm>
          <a:prstGeom prst="bentConnector2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0" name="Connecteur en angle 79"/>
          <p:cNvCxnSpPr>
            <a:stCxn id="9" idx="3"/>
            <a:endCxn id="107" idx="3"/>
          </p:cNvCxnSpPr>
          <p:nvPr/>
        </p:nvCxnSpPr>
        <p:spPr>
          <a:xfrm rot="5400000">
            <a:off x="7416292" y="3552774"/>
            <a:ext cx="1669704" cy="3636385"/>
          </a:xfrm>
          <a:prstGeom prst="bentConnector2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4" name="Cylindre 83"/>
          <p:cNvSpPr/>
          <p:nvPr/>
        </p:nvSpPr>
        <p:spPr>
          <a:xfrm>
            <a:off x="4258445" y="3138927"/>
            <a:ext cx="2192146" cy="1143003"/>
          </a:xfrm>
          <a:prstGeom prst="can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86" name="ZoneTexte 85"/>
          <p:cNvSpPr txBox="1"/>
          <p:nvPr/>
        </p:nvSpPr>
        <p:spPr>
          <a:xfrm>
            <a:off x="4293436" y="3410757"/>
            <a:ext cx="2195508" cy="707886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prstClr val="black"/>
                </a:solidFill>
              </a:rPr>
              <a:t>Registre </a:t>
            </a:r>
          </a:p>
          <a:p>
            <a:pPr algn="ctr"/>
            <a:r>
              <a:rPr lang="fr-FR" sz="2000" b="1" dirty="0" smtClean="0">
                <a:solidFill>
                  <a:prstClr val="black"/>
                </a:solidFill>
              </a:rPr>
              <a:t>national</a:t>
            </a:r>
            <a:endParaRPr lang="fr-FR" sz="2000" b="1" dirty="0">
              <a:solidFill>
                <a:prstClr val="black"/>
              </a:solidFill>
            </a:endParaRPr>
          </a:p>
        </p:txBody>
      </p:sp>
      <p:cxnSp>
        <p:nvCxnSpPr>
          <p:cNvPr id="98" name="Connecteur en angle 97"/>
          <p:cNvCxnSpPr>
            <a:stCxn id="24" idx="2"/>
            <a:endCxn id="23" idx="0"/>
          </p:cNvCxnSpPr>
          <p:nvPr/>
        </p:nvCxnSpPr>
        <p:spPr>
          <a:xfrm rot="16200000" flipH="1">
            <a:off x="5003950" y="1944660"/>
            <a:ext cx="727832" cy="1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cteur en angle 120"/>
          <p:cNvCxnSpPr>
            <a:stCxn id="23" idx="3"/>
            <a:endCxn id="9" idx="1"/>
          </p:cNvCxnSpPr>
          <p:nvPr/>
        </p:nvCxnSpPr>
        <p:spPr>
          <a:xfrm>
            <a:off x="7379680" y="2791466"/>
            <a:ext cx="2689656" cy="877311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en angle 123"/>
          <p:cNvCxnSpPr>
            <a:stCxn id="23" idx="3"/>
            <a:endCxn id="8" idx="1"/>
          </p:cNvCxnSpPr>
          <p:nvPr/>
        </p:nvCxnSpPr>
        <p:spPr>
          <a:xfrm>
            <a:off x="7379680" y="2791466"/>
            <a:ext cx="1458130" cy="1744648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cteur en angle 140"/>
          <p:cNvCxnSpPr>
            <a:stCxn id="23" idx="3"/>
            <a:endCxn id="5" idx="1"/>
          </p:cNvCxnSpPr>
          <p:nvPr/>
        </p:nvCxnSpPr>
        <p:spPr>
          <a:xfrm>
            <a:off x="7379680" y="2791466"/>
            <a:ext cx="412621" cy="2448821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à coins arrondis 29"/>
          <p:cNvSpPr/>
          <p:nvPr/>
        </p:nvSpPr>
        <p:spPr>
          <a:xfrm>
            <a:off x="8203825" y="1970446"/>
            <a:ext cx="2553872" cy="333523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prstClr val="black"/>
                </a:solidFill>
              </a:rPr>
              <a:t>0rganismes de validation</a:t>
            </a:r>
          </a:p>
        </p:txBody>
      </p:sp>
      <p:sp>
        <p:nvSpPr>
          <p:cNvPr id="16" name="Double flèche horizontale 15"/>
          <p:cNvSpPr/>
          <p:nvPr/>
        </p:nvSpPr>
        <p:spPr>
          <a:xfrm rot="8816920">
            <a:off x="7385964" y="2259849"/>
            <a:ext cx="812672" cy="197773"/>
          </a:xfrm>
          <a:prstGeom prst="left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31" name="Titre 1"/>
          <p:cNvSpPr>
            <a:spLocks noGrp="1"/>
          </p:cNvSpPr>
          <p:nvPr>
            <p:ph type="title"/>
          </p:nvPr>
        </p:nvSpPr>
        <p:spPr>
          <a:xfrm>
            <a:off x="64783" y="147241"/>
            <a:ext cx="5205486" cy="803268"/>
          </a:xfrm>
        </p:spPr>
        <p:txBody>
          <a:bodyPr>
            <a:normAutofit fontScale="90000"/>
          </a:bodyPr>
          <a:lstStyle/>
          <a:p>
            <a:r>
              <a:rPr lang="fr-FR" sz="4000" dirty="0" smtClean="0">
                <a:solidFill>
                  <a:srgbClr val="0070C0"/>
                </a:solidFill>
              </a:rPr>
              <a:t>Situation </a:t>
            </a:r>
            <a:r>
              <a:rPr lang="fr-FR" sz="4000" dirty="0" smtClean="0">
                <a:solidFill>
                  <a:srgbClr val="0070C0"/>
                </a:solidFill>
              </a:rPr>
              <a:t>cible (1/1/2023)</a:t>
            </a:r>
            <a:r>
              <a:rPr lang="fr-FR" sz="4000" dirty="0" smtClean="0">
                <a:solidFill>
                  <a:srgbClr val="0070C0"/>
                </a:solidFill>
              </a:rPr>
              <a:t/>
            </a:r>
            <a:br>
              <a:rPr lang="fr-FR" sz="4000" dirty="0" smtClean="0">
                <a:solidFill>
                  <a:srgbClr val="0070C0"/>
                </a:solidFill>
              </a:rPr>
            </a:b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3165376" y="6523127"/>
            <a:ext cx="2174506" cy="319088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prstClr val="black"/>
                </a:solidFill>
              </a:rPr>
              <a:t>Open data </a:t>
            </a:r>
          </a:p>
          <a:p>
            <a:pPr algn="ctr"/>
            <a:r>
              <a:rPr lang="fr-FR" sz="1400" dirty="0" smtClean="0">
                <a:solidFill>
                  <a:prstClr val="black"/>
                </a:solidFill>
              </a:rPr>
              <a:t>(gd public)</a:t>
            </a:r>
            <a:endParaRPr lang="fr-FR" sz="1400" dirty="0">
              <a:solidFill>
                <a:prstClr val="black"/>
              </a:solidFill>
            </a:endParaRPr>
          </a:p>
        </p:txBody>
      </p:sp>
      <p:sp>
        <p:nvSpPr>
          <p:cNvPr id="33" name="Rectangle à coins arrondis 32"/>
          <p:cNvSpPr/>
          <p:nvPr/>
        </p:nvSpPr>
        <p:spPr>
          <a:xfrm>
            <a:off x="5460875" y="6523127"/>
            <a:ext cx="2174506" cy="319088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prstClr val="black"/>
                </a:solidFill>
              </a:rPr>
              <a:t>Accès réservé (administrations, autres)</a:t>
            </a:r>
            <a:endParaRPr lang="fr-FR" sz="1400" dirty="0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4783" y="1165253"/>
            <a:ext cx="1359462" cy="6473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Déclaration</a:t>
            </a:r>
            <a:endParaRPr lang="fr-FR" dirty="0"/>
          </a:p>
        </p:txBody>
      </p:sp>
      <p:sp>
        <p:nvSpPr>
          <p:cNvPr id="34" name="Rectangle 33"/>
          <p:cNvSpPr/>
          <p:nvPr/>
        </p:nvSpPr>
        <p:spPr>
          <a:xfrm>
            <a:off x="64783" y="2089921"/>
            <a:ext cx="1359462" cy="6473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00B050"/>
                </a:solidFill>
              </a:rPr>
              <a:t>Collecte</a:t>
            </a:r>
          </a:p>
          <a:p>
            <a:pPr algn="ctr"/>
            <a:r>
              <a:rPr lang="fr-FR" sz="1600" dirty="0" smtClean="0">
                <a:solidFill>
                  <a:srgbClr val="00B050"/>
                </a:solidFill>
              </a:rPr>
              <a:t>Transmission</a:t>
            </a:r>
            <a:endParaRPr lang="fr-FR" sz="1600" dirty="0">
              <a:solidFill>
                <a:srgbClr val="00B05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4783" y="2822550"/>
            <a:ext cx="1359462" cy="6473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Traitement</a:t>
            </a:r>
            <a:endParaRPr lang="fr-FR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4783" y="3663790"/>
            <a:ext cx="1359462" cy="6473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00B050"/>
                </a:solidFill>
              </a:rPr>
              <a:t>Stockage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4783" y="5543909"/>
            <a:ext cx="1359462" cy="6473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00B050"/>
                </a:solidFill>
              </a:rPr>
              <a:t>Diffusion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8A52F-402D-40D3-A8E7-26711B0AD05D}" type="slidenum">
              <a:rPr lang="fr-FR" smtClean="0"/>
              <a:t>5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6882739" y="3877108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INPI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99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Le guichet </a:t>
            </a:r>
            <a:r>
              <a:rPr lang="fr-FR" dirty="0" smtClean="0">
                <a:solidFill>
                  <a:srgbClr val="0070C0"/>
                </a:solidFill>
              </a:rPr>
              <a:t>unique : </a:t>
            </a:r>
            <a:r>
              <a:rPr lang="fr-FR" dirty="0" smtClean="0">
                <a:solidFill>
                  <a:srgbClr val="0070C0"/>
                </a:solidFill>
              </a:rPr>
              <a:t>un « CFE unique » enrichi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2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1884431"/>
              </p:ext>
            </p:extLst>
          </p:nvPr>
        </p:nvGraphicFramePr>
        <p:xfrm>
          <a:off x="1320800" y="1504950"/>
          <a:ext cx="9550400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1500"/>
                <a:gridCol w="3566859"/>
                <a:gridCol w="2872041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Guichet formalités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CFE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Saisie des formalités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1 formulaire unique en ligne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56 formulaires papier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600" dirty="0" smtClean="0"/>
                        <a:t>(+ sites internet)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Réception des formalités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Toutes les</a:t>
                      </a:r>
                      <a:r>
                        <a:rPr lang="fr-FR" baseline="0" dirty="0" smtClean="0"/>
                        <a:t> formalités, quelle que soit l’activité de l’entreprise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Uniquement certaines formalités (en fonction de l’activité)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Traitement des formalités</a:t>
                      </a:r>
                    </a:p>
                    <a:p>
                      <a:r>
                        <a:rPr lang="fr-FR" b="1" dirty="0" smtClean="0"/>
                        <a:t>par le guichet/CFE</a:t>
                      </a:r>
                      <a:endParaRPr lang="fr-FR" b="1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Contrôle de complétude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Contrôle</a:t>
                      </a:r>
                      <a:r>
                        <a:rPr lang="fr-FR" baseline="0" dirty="0" smtClean="0"/>
                        <a:t> de cohérence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2000" b="1" baseline="0" dirty="0" smtClean="0"/>
                        <a:t>PAS de contrôle de fond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baseline="0" dirty="0" smtClean="0"/>
                        <a:t>Automatisé</a:t>
                      </a:r>
                      <a:endParaRPr lang="fr-FR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Contrôle</a:t>
                      </a:r>
                      <a:r>
                        <a:rPr lang="fr-FR" baseline="0" dirty="0" smtClean="0"/>
                        <a:t> de complétude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baseline="0" dirty="0" smtClean="0"/>
                        <a:t>Contrôle de cohérence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b="1" baseline="0" dirty="0" smtClean="0"/>
                        <a:t>PAS de contrôle de fond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baseline="0" dirty="0" smtClean="0"/>
                        <a:t>Humain</a:t>
                      </a:r>
                      <a:endParaRPr lang="fr-FR" dirty="0"/>
                    </a:p>
                  </a:txBody>
                  <a:tcPr>
                    <a:lnB w="12700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Validation des</a:t>
                      </a:r>
                      <a:r>
                        <a:rPr lang="fr-FR" b="1" baseline="0" dirty="0" smtClean="0"/>
                        <a:t> formalités</a:t>
                      </a:r>
                      <a:endParaRPr lang="fr-FR" b="1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Renvoi vers organismes compétents au</a:t>
                      </a:r>
                      <a:r>
                        <a:rPr lang="fr-FR" baseline="0" dirty="0" smtClean="0"/>
                        <a:t> regard de l’activité (traitement consécutif)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baseline="0" dirty="0" smtClean="0"/>
                        <a:t>Synthèse par le guichet</a:t>
                      </a:r>
                      <a:endParaRPr lang="fr-FR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Renvoi vers organismes identifiés</a:t>
                      </a:r>
                      <a:r>
                        <a:rPr lang="fr-FR" baseline="0" dirty="0" smtClean="0"/>
                        <a:t> par la norme (traitement parallèle)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baseline="0" dirty="0" smtClean="0"/>
                        <a:t>Pas de synthèse</a:t>
                      </a:r>
                      <a:endParaRPr lang="fr-FR" dirty="0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</a:tbl>
          </a:graphicData>
        </a:graphic>
      </p:graphicFrame>
      <p:sp>
        <p:nvSpPr>
          <p:cNvPr id="13" name="Ellipse 12"/>
          <p:cNvSpPr/>
          <p:nvPr/>
        </p:nvSpPr>
        <p:spPr>
          <a:xfrm>
            <a:off x="4718512" y="2513273"/>
            <a:ext cx="752475" cy="36437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4591050" y="4532673"/>
            <a:ext cx="1504950" cy="3429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6707187" y="5419249"/>
            <a:ext cx="1057275" cy="3429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4657725" y="5739130"/>
            <a:ext cx="1057275" cy="3429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4718512" y="1865573"/>
            <a:ext cx="1987088" cy="3429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740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contenu 16"/>
          <p:cNvSpPr>
            <a:spLocks noGrp="1"/>
          </p:cNvSpPr>
          <p:nvPr>
            <p:ph idx="1"/>
          </p:nvPr>
        </p:nvSpPr>
        <p:spPr>
          <a:xfrm>
            <a:off x="929640" y="169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lvl="1" algn="just"/>
            <a:r>
              <a:rPr lang="fr-FR" dirty="0" smtClean="0"/>
              <a:t>Un registre regroupant les données de </a:t>
            </a:r>
            <a:r>
              <a:rPr lang="fr-FR" b="1" u="sng" dirty="0" smtClean="0"/>
              <a:t>toutes</a:t>
            </a:r>
            <a:r>
              <a:rPr lang="fr-FR" dirty="0" smtClean="0"/>
              <a:t> les entreprises exerçant en une activité en France (artisanale, commerciale, agricole, libérale) est créé par la loi PACTE.</a:t>
            </a:r>
          </a:p>
          <a:p>
            <a:pPr marL="457200" lvl="1" indent="0" algn="just">
              <a:buNone/>
            </a:pPr>
            <a:endParaRPr lang="fr-FR" dirty="0" smtClean="0"/>
          </a:p>
          <a:p>
            <a:pPr lvl="1" algn="just"/>
            <a:r>
              <a:rPr lang="fr-FR" dirty="0" smtClean="0"/>
              <a:t>Il intègre et remplace le répertoire des métiers (RM), le registre national du commerce (RNCS) et des sociétés et le registre des actifs agricoles (RAA</a:t>
            </a:r>
            <a:r>
              <a:rPr lang="fr-FR" dirty="0" smtClean="0"/>
              <a:t>), qui sont supprimés.</a:t>
            </a:r>
          </a:p>
          <a:p>
            <a:pPr lvl="1" algn="just"/>
            <a:endParaRPr lang="fr-FR" dirty="0" smtClean="0"/>
          </a:p>
          <a:p>
            <a:pPr lvl="1" algn="just"/>
            <a:r>
              <a:rPr lang="fr-FR" dirty="0" smtClean="0"/>
              <a:t>Le répertoire SIRENE et les registres des commerces et des sociétés (RCS) restent accessibles.</a:t>
            </a:r>
          </a:p>
          <a:p>
            <a:pPr lvl="1" algn="just"/>
            <a:endParaRPr lang="fr-FR" dirty="0"/>
          </a:p>
          <a:p>
            <a:pPr lvl="1" algn="just"/>
            <a:r>
              <a:rPr lang="fr-FR" dirty="0" smtClean="0"/>
              <a:t>Le RNE est accessible en ligne </a:t>
            </a:r>
            <a:r>
              <a:rPr lang="fr-FR" dirty="0" smtClean="0">
                <a:hlinkClick r:id="rId2"/>
              </a:rPr>
              <a:t>www.registre.entreprises.gouv.fr</a:t>
            </a:r>
            <a:r>
              <a:rPr lang="fr-FR" dirty="0" smtClean="0"/>
              <a:t> ou par API, </a:t>
            </a:r>
            <a:r>
              <a:rPr lang="fr-FR" b="1" u="sng" dirty="0" smtClean="0"/>
              <a:t>gratuitement</a:t>
            </a:r>
            <a:r>
              <a:rPr lang="fr-FR" dirty="0" smtClean="0"/>
              <a:t> (à partir du 1</a:t>
            </a:r>
            <a:r>
              <a:rPr lang="fr-FR" baseline="30000" dirty="0" smtClean="0"/>
              <a:t>er</a:t>
            </a:r>
            <a:r>
              <a:rPr lang="fr-FR" dirty="0" smtClean="0"/>
              <a:t> janvier</a:t>
            </a:r>
            <a:r>
              <a:rPr lang="fr-FR" dirty="0" smtClean="0"/>
              <a:t>).</a:t>
            </a:r>
          </a:p>
          <a:p>
            <a:pPr marL="457200" lvl="1" indent="0" algn="just">
              <a:buNone/>
            </a:pPr>
            <a:endParaRPr lang="fr-FR" dirty="0" smtClean="0"/>
          </a:p>
          <a:p>
            <a:pPr lvl="1" algn="just"/>
            <a:r>
              <a:rPr lang="fr-FR" dirty="0" smtClean="0"/>
              <a:t>Il offre des outils de recherche (par entreprise, par date…) et de création d’alerte. </a:t>
            </a:r>
            <a:endParaRPr lang="fr-FR" dirty="0" smtClean="0"/>
          </a:p>
          <a:p>
            <a:pPr lvl="1" algn="just"/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Le registre national des entreprises (RNE)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79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Un cadre juridique </a:t>
            </a:r>
            <a:r>
              <a:rPr lang="fr-FR" dirty="0" smtClean="0">
                <a:solidFill>
                  <a:srgbClr val="0070C0"/>
                </a:solidFill>
              </a:rPr>
              <a:t>rénové pour les formalités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130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000" dirty="0" smtClean="0"/>
              <a:t>L’essentiel du cadre juridique du guichet et du registre a été publié. Quelques textes complémentaires sont à la signature </a:t>
            </a:r>
            <a:r>
              <a:rPr lang="fr-FR" sz="2000" dirty="0" smtClean="0"/>
              <a:t>(signature, liste exhaustive des formalités </a:t>
            </a:r>
            <a:r>
              <a:rPr lang="fr-FR" sz="2000" dirty="0" smtClean="0"/>
              <a:t>notamment). </a:t>
            </a:r>
          </a:p>
          <a:p>
            <a:pPr marL="0" indent="0" algn="just">
              <a:buNone/>
            </a:pPr>
            <a:endParaRPr lang="fr-FR" sz="2000" dirty="0"/>
          </a:p>
          <a:p>
            <a:pPr marL="0" indent="0" algn="just">
              <a:buNone/>
            </a:pPr>
            <a:endParaRPr lang="fr-FR" sz="2000" dirty="0" smtClean="0"/>
          </a:p>
          <a:p>
            <a:pPr marL="0" indent="0" algn="just">
              <a:buNone/>
            </a:pPr>
            <a:endParaRPr lang="fr-FR" sz="2000" dirty="0"/>
          </a:p>
          <a:p>
            <a:pPr marL="0" indent="0" algn="just">
              <a:buNone/>
            </a:pPr>
            <a:endParaRPr lang="fr-FR" sz="2000" dirty="0" smtClean="0"/>
          </a:p>
          <a:p>
            <a:pPr marL="0" indent="0" algn="just">
              <a:buNone/>
            </a:pPr>
            <a:endParaRPr lang="fr-FR" sz="2000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04875" y="3305175"/>
            <a:ext cx="10382250" cy="1571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u="sng" dirty="0" smtClean="0"/>
              <a:t>Principaux textes </a:t>
            </a:r>
            <a:r>
              <a:rPr lang="fr-FR" dirty="0" smtClean="0"/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Décret 2020-946 du 30 juillet 2020 désignant l’INPI comme opérateur du guichet unique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Décret </a:t>
            </a:r>
            <a:r>
              <a:rPr lang="fr-FR" dirty="0"/>
              <a:t>2021-300 du 18 mars 2021 </a:t>
            </a:r>
            <a:r>
              <a:rPr lang="fr-FR" dirty="0" smtClean="0"/>
              <a:t>relatif au </a:t>
            </a:r>
            <a:r>
              <a:rPr lang="fr-FR" dirty="0"/>
              <a:t>fonctionnement du </a:t>
            </a:r>
            <a:r>
              <a:rPr lang="fr-FR" dirty="0" smtClean="0"/>
              <a:t>guichet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Ordonnance 2021-1189 du 15 septembre 2021 </a:t>
            </a:r>
            <a:r>
              <a:rPr lang="fr-FR" dirty="0" smtClean="0"/>
              <a:t>(prise en application art. 2 loi PACTE) créant le registre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Décret 2022-1014 du 19 juillet </a:t>
            </a:r>
            <a:r>
              <a:rPr lang="fr-FR" dirty="0" smtClean="0"/>
              <a:t>2022 relatif au registre et au guichet</a:t>
            </a:r>
            <a:endParaRPr lang="fr-FR" dirty="0"/>
          </a:p>
          <a:p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941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pPr marL="514350" indent="-514350">
              <a:buAutoNum type="arabicPeriod"/>
            </a:pPr>
            <a:r>
              <a:rPr lang="fr-FR" dirty="0" smtClean="0">
                <a:solidFill>
                  <a:schemeClr val="bg1">
                    <a:lumMod val="65000"/>
                  </a:schemeClr>
                </a:solidFill>
              </a:rPr>
              <a:t>Guichet unique et registre national : présentation de la réforme</a:t>
            </a:r>
            <a:endParaRPr lang="fr-FR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fr-FR" dirty="0" smtClean="0">
                <a:solidFill>
                  <a:srgbClr val="0070C0"/>
                </a:solidFill>
              </a:rPr>
              <a:t>Fonctionnement du guichet unique </a:t>
            </a:r>
            <a:endParaRPr lang="fr-FR" dirty="0" smtClean="0">
              <a:solidFill>
                <a:srgbClr val="0070C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23B3-62F7-435E-8641-863C5CB5D37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22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1479</TotalTime>
  <Words>1637</Words>
  <Application>Microsoft Office PowerPoint</Application>
  <PresentationFormat>Grand écran</PresentationFormat>
  <Paragraphs>343</Paragraphs>
  <Slides>24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Courier New</vt:lpstr>
      <vt:lpstr>Marianne Medium</vt:lpstr>
      <vt:lpstr>Wingdings</vt:lpstr>
      <vt:lpstr>2_Thème Office</vt:lpstr>
      <vt:lpstr>1_Thème Office</vt:lpstr>
      <vt:lpstr>Guichet unique formalités et  registre national des entreprises  Présentation générale</vt:lpstr>
      <vt:lpstr>Présentation PowerPoint</vt:lpstr>
      <vt:lpstr>Les dispositions de la loi PACTE (art. 1 et 2)</vt:lpstr>
      <vt:lpstr>Situation actuelle 6 réseaux de CFE + 4 sites web pour déclarer ; 7 registres pour stocker </vt:lpstr>
      <vt:lpstr>Situation cible (1/1/2023) </vt:lpstr>
      <vt:lpstr>Le guichet unique : un « CFE unique » enrichi</vt:lpstr>
      <vt:lpstr>Le registre national des entreprises (RNE) </vt:lpstr>
      <vt:lpstr>Un cadre juridique rénové pour les formalités </vt:lpstr>
      <vt:lpstr>Présentation PowerPoint</vt:lpstr>
      <vt:lpstr>Les étapes de la déclaration sur le guichet </vt:lpstr>
      <vt:lpstr>Comment saisir une formalité ? </vt:lpstr>
      <vt:lpstr>Comment saisir une formalité ? </vt:lpstr>
      <vt:lpstr>Comment joindre des justificatifs ? </vt:lpstr>
      <vt:lpstr>Comment signer une formalité ? </vt:lpstr>
      <vt:lpstr>Comment payer une formalité ? </vt:lpstr>
      <vt:lpstr>Comment se termine le dépôt d’une formalité ?</vt:lpstr>
      <vt:lpstr>Comment est traitée une formalité ? </vt:lpstr>
      <vt:lpstr>Comment est traitée une formalité ?  Circuit détaillé</vt:lpstr>
      <vt:lpstr>Comment suivre ses formalités ? </vt:lpstr>
      <vt:lpstr>Comment suivre une formalité spécifique ? </vt:lpstr>
      <vt:lpstr>Comment être assisté pour ses formalités?</vt:lpstr>
      <vt:lpstr>Phase de stabilisation du guichet</vt:lpstr>
      <vt:lpstr>Conclusion  Ce qui change, ce qui reste</vt:lpstr>
      <vt:lpstr>Conclusion</vt:lpstr>
    </vt:vector>
  </TitlesOfParts>
  <Company>Secrétariat Général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MERLIN Xavier</dc:creator>
  <cp:lastModifiedBy>MERLIN Xavier</cp:lastModifiedBy>
  <cp:revision>148</cp:revision>
  <cp:lastPrinted>2021-10-08T10:39:01Z</cp:lastPrinted>
  <dcterms:created xsi:type="dcterms:W3CDTF">2020-11-24T14:56:52Z</dcterms:created>
  <dcterms:modified xsi:type="dcterms:W3CDTF">2022-12-09T10:04:44Z</dcterms:modified>
</cp:coreProperties>
</file>