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1" r:id="rId4"/>
    <p:sldId id="258" r:id="rId5"/>
    <p:sldId id="257" r:id="rId6"/>
    <p:sldId id="259" r:id="rId7"/>
    <p:sldId id="26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61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0A5E02-344A-49BE-A122-600A2D48AF2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A29D4BB-036E-4633-B3A7-4C0D2D32648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29B3275-E223-4259-B3E9-DA087BC1CD0B}"/>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B1C80412-F9C4-4FFE-B93C-37B277BFCB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EEC88D-0233-4494-858B-95707BA8831B}"/>
              </a:ext>
            </a:extLst>
          </p:cNvPr>
          <p:cNvSpPr>
            <a:spLocks noGrp="1"/>
          </p:cNvSpPr>
          <p:nvPr>
            <p:ph type="sldNum" sz="quarter" idx="12"/>
          </p:nvPr>
        </p:nvSpPr>
        <p:spPr/>
        <p:txBody>
          <a:bodyPr/>
          <a:lstStyle/>
          <a:p>
            <a:fld id="{A2F4E763-5139-4581-B7D6-D19629D30526}" type="slidenum">
              <a:rPr lang="fr-FR" smtClean="0"/>
              <a:t>‹N°›</a:t>
            </a:fld>
            <a:endParaRPr lang="fr-FR"/>
          </a:p>
        </p:txBody>
      </p:sp>
      <p:pic>
        <p:nvPicPr>
          <p:cNvPr id="7" name="Google Shape;63;p14">
            <a:extLst>
              <a:ext uri="{FF2B5EF4-FFF2-40B4-BE49-F238E27FC236}">
                <a16:creationId xmlns:a16="http://schemas.microsoft.com/office/drawing/2014/main" id="{7D68D12C-42E5-4399-A1EC-AE6C8431F07A}"/>
              </a:ext>
            </a:extLst>
          </p:cNvPr>
          <p:cNvPicPr preferRelativeResize="0"/>
          <p:nvPr userDrawn="1"/>
        </p:nvPicPr>
        <p:blipFill>
          <a:blip r:embed="rId2">
            <a:alphaModFix/>
          </a:blip>
          <a:stretch>
            <a:fillRect/>
          </a:stretch>
        </p:blipFill>
        <p:spPr>
          <a:xfrm>
            <a:off x="0" y="6532008"/>
            <a:ext cx="10902462" cy="110125"/>
          </a:xfrm>
          <a:prstGeom prst="rect">
            <a:avLst/>
          </a:prstGeom>
          <a:noFill/>
          <a:ln>
            <a:noFill/>
          </a:ln>
        </p:spPr>
      </p:pic>
      <p:pic>
        <p:nvPicPr>
          <p:cNvPr id="9" name="Image 8" descr="Une image contenant horloge, dessin&#10;&#10;Description générée automatiquement">
            <a:extLst>
              <a:ext uri="{FF2B5EF4-FFF2-40B4-BE49-F238E27FC236}">
                <a16:creationId xmlns:a16="http://schemas.microsoft.com/office/drawing/2014/main" id="{54A18F9C-01DC-446B-99EB-B6AFEBA685FB}"/>
              </a:ext>
            </a:extLst>
          </p:cNvPr>
          <p:cNvPicPr>
            <a:picLocks noChangeAspect="1"/>
          </p:cNvPicPr>
          <p:nvPr userDrawn="1"/>
        </p:nvPicPr>
        <p:blipFill>
          <a:blip r:embed="rId3"/>
          <a:stretch>
            <a:fillRect/>
          </a:stretch>
        </p:blipFill>
        <p:spPr>
          <a:xfrm>
            <a:off x="11000986" y="5877585"/>
            <a:ext cx="984266" cy="815788"/>
          </a:xfrm>
          <a:prstGeom prst="rect">
            <a:avLst/>
          </a:prstGeom>
        </p:spPr>
      </p:pic>
      <p:pic>
        <p:nvPicPr>
          <p:cNvPr id="10" name="Google Shape;67;p14">
            <a:extLst>
              <a:ext uri="{FF2B5EF4-FFF2-40B4-BE49-F238E27FC236}">
                <a16:creationId xmlns:a16="http://schemas.microsoft.com/office/drawing/2014/main" id="{EAE0BC73-09AB-4977-BBFA-DE5BE4FE4B44}"/>
              </a:ext>
            </a:extLst>
          </p:cNvPr>
          <p:cNvPicPr preferRelativeResize="0"/>
          <p:nvPr userDrawn="1"/>
        </p:nvPicPr>
        <p:blipFill>
          <a:blip r:embed="rId2">
            <a:alphaModFix/>
          </a:blip>
          <a:stretch>
            <a:fillRect/>
          </a:stretch>
        </p:blipFill>
        <p:spPr>
          <a:xfrm rot="5400000">
            <a:off x="-50476" y="450819"/>
            <a:ext cx="1026702" cy="125050"/>
          </a:xfrm>
          <a:prstGeom prst="rect">
            <a:avLst/>
          </a:prstGeom>
          <a:noFill/>
          <a:ln>
            <a:noFill/>
          </a:ln>
        </p:spPr>
      </p:pic>
    </p:spTree>
    <p:extLst>
      <p:ext uri="{BB962C8B-B14F-4D97-AF65-F5344CB8AC3E}">
        <p14:creationId xmlns:p14="http://schemas.microsoft.com/office/powerpoint/2010/main" val="391299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BBB24-DBCC-46F6-A95C-1452C2698375}"/>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3E16DDD-1018-48FD-89C1-499468920BCC}"/>
              </a:ext>
            </a:extLst>
          </p:cNvPr>
          <p:cNvSpPr>
            <a:spLocks noGrp="1"/>
          </p:cNvSpPr>
          <p:nvPr>
            <p:ph type="body" orient="vert" idx="1"/>
          </p:nvPr>
        </p:nvSpPr>
        <p:spPr>
          <a:xfrm>
            <a:off x="838200" y="1825625"/>
            <a:ext cx="105156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ED27FC7-AC74-47AC-A9EF-7BC5814C2556}"/>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54AF20CD-CEE2-449B-9E7D-7AAD70D629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87B72E-889A-461A-B198-F0A69D327B93}"/>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393381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4728430-BA3F-48C5-94F8-1000D5920C95}"/>
              </a:ext>
            </a:extLst>
          </p:cNvPr>
          <p:cNvSpPr>
            <a:spLocks noGrp="1"/>
          </p:cNvSpPr>
          <p:nvPr>
            <p:ph type="title" orient="vert"/>
          </p:nvPr>
        </p:nvSpPr>
        <p:spPr>
          <a:xfrm>
            <a:off x="8724900" y="365125"/>
            <a:ext cx="2628900" cy="5811838"/>
          </a:xfrm>
          <a:prstGeom prst="rect">
            <a:avLst/>
          </a:prstGeo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50FA412-4625-4105-B49A-0D359DC4F2DE}"/>
              </a:ext>
            </a:extLst>
          </p:cNvPr>
          <p:cNvSpPr>
            <a:spLocks noGrp="1"/>
          </p:cNvSpPr>
          <p:nvPr>
            <p:ph type="body" orient="vert" idx="1"/>
          </p:nvPr>
        </p:nvSpPr>
        <p:spPr>
          <a:xfrm>
            <a:off x="838200" y="365125"/>
            <a:ext cx="7734300"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599F6C6-07AD-44C7-B02A-DB6717B28BC2}"/>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3CBF332B-E51C-41D7-AA4A-81EE61742DF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814A44-143B-4399-9F12-1F6FEB823F8A}"/>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1668211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DED869-7DCA-47A7-9192-BB70ECCD6BA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14AC1EF-4B42-4DC1-8C20-E5A917A01D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A9BD18D-50DB-4CA2-9B80-CBDE26056B60}"/>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78B599CF-2A75-48B7-A5D5-CE777E90AA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3D059B-0E89-4381-9563-156F8C9FF471}"/>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4002348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C92164-96BD-4700-A328-77BE3B5C7F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D9ABD0-B593-43B5-BB0B-62474877FBF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41BDFD-B114-4F38-A9E6-FB64015016C7}"/>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C214755A-05D8-4682-8059-826FF2C5928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8BB45D5-BA2C-4C27-B410-E54DBC3821B8}"/>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3128849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5F112D-083C-47DF-B0A4-B66DA734964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F637525-B6E7-406A-936C-D483959C1E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943EF81-4D67-400D-8B21-38773D01C0D3}"/>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324AB6A8-50D6-4B0C-B5C3-4E66AFC9B8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66AB64-3DDA-4A30-943B-9CDD7F0C54F1}"/>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279000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D4E69-D23A-44BA-84E4-50BCEA13671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6C3F9EF-01D7-4D9A-A45C-E9BDB4B1C06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433F1C2-90C6-40A1-95B0-C9B0DE48DF3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28E1F38-C2E7-4226-A152-F6020A77DB4B}"/>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E77DE894-D9D9-4855-A333-B7768A0C4A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EC98AE-FE2C-48B4-9768-E6F651CE9170}"/>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2683051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4FD3C4-F22E-4929-BA09-5189CC45A8C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C6D79E-3719-4E9D-A644-C02841CC14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C8726C0-3A80-4B89-AFE8-100BB3A613A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2033552-F181-48CE-9546-972B7CAF8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D5C8852-A1CE-4F1B-9CD6-D1C08C04097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7C24F2D-DD21-4070-9166-B0288AEDE8BE}"/>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8" name="Espace réservé du pied de page 7">
            <a:extLst>
              <a:ext uri="{FF2B5EF4-FFF2-40B4-BE49-F238E27FC236}">
                <a16:creationId xmlns:a16="http://schemas.microsoft.com/office/drawing/2014/main" id="{120CF4C9-C490-4388-9D1C-AA41A1EA87D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E37ABE8-0EE9-4C45-9BAE-4CD9BE74F2F0}"/>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3970976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20F9E7-2238-435C-933C-6046CB407A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B8587A2-28E5-4538-9D8D-587181403349}"/>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4" name="Espace réservé du pied de page 3">
            <a:extLst>
              <a:ext uri="{FF2B5EF4-FFF2-40B4-BE49-F238E27FC236}">
                <a16:creationId xmlns:a16="http://schemas.microsoft.com/office/drawing/2014/main" id="{BAF3B153-3D23-4B92-B6CB-2B98E8710B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5294393-F1C0-4AC3-8F2D-5D5FD21AE63A}"/>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2499258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E1D0B0A-CEB1-42AF-A252-4ABD851B0CC2}"/>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3" name="Espace réservé du pied de page 2">
            <a:extLst>
              <a:ext uri="{FF2B5EF4-FFF2-40B4-BE49-F238E27FC236}">
                <a16:creationId xmlns:a16="http://schemas.microsoft.com/office/drawing/2014/main" id="{88B26FFB-6204-4756-8B7D-7236AB4412D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1DABBA5-F823-4456-B9BF-B5C1EDC04466}"/>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1111475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15A90-6837-4CA9-ACCB-B73984387E6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6AC709E-B39C-4797-93C1-DB7843620A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A653598-B7BA-41CB-BC72-820FFC1EE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27159EE-749E-43AB-ACEB-AC61EA4534EB}"/>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369DF8C8-6018-4690-9F18-BDCF4624318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0E47B9-084B-4621-BF02-EF402CAC8CF0}"/>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98366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04A08FD-24CD-43C9-9A00-665D3A93A4DD}"/>
              </a:ext>
            </a:extLst>
          </p:cNvPr>
          <p:cNvSpPr>
            <a:spLocks noGrp="1"/>
          </p:cNvSpPr>
          <p:nvPr>
            <p:ph idx="1"/>
          </p:nvPr>
        </p:nvSpPr>
        <p:spPr>
          <a:xfrm>
            <a:off x="838200" y="1825625"/>
            <a:ext cx="10515600" cy="4351338"/>
          </a:xfrm>
          <a:prstGeom prst="rect">
            <a:avLst/>
          </a:prstGeo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ECBA2A2E-42C7-4365-A996-DA59E6EDCEAB}"/>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145AEDA4-81D6-4DA9-AFFB-81CCE7E500F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01F0A55-89CF-4EA4-B489-380246DE8F96}"/>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3365882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44FDF1-B576-4D01-9A94-7A6AB9B9DB7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BA3E126-5401-4144-A6B8-4DA466CB8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E925FFA-BAB0-41B9-9781-9C4E13A710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7C13B8-64F5-41A2-937C-A5BE35EA4DB2}"/>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FD879CA6-EBB3-4746-A8B3-ECDE265312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45611C9-8C5A-4CF7-A080-EB80CAA1412F}"/>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3740683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3D9D1-3ED1-4D06-8801-C7160C6B29F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C94102A-5D72-49D1-81DF-065E57540D2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48B93F-7552-4884-8EA3-22993D703022}"/>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7FEDB37A-F479-4B8A-BD58-0476BED925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F30422-A67B-41F8-86D3-F6D5A0916878}"/>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508703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3E4646B-D0B2-47D7-A5F4-ED48741A371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0A4C49F-0BE7-4F30-B82F-7C8E90877E3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1B73528-DE12-47BC-A8F3-D4CE5A472BB0}"/>
              </a:ext>
            </a:extLst>
          </p:cNvPr>
          <p:cNvSpPr>
            <a:spLocks noGrp="1"/>
          </p:cNvSpPr>
          <p:nvPr>
            <p:ph type="dt" sz="half" idx="10"/>
          </p:nvPr>
        </p:nvSpPr>
        <p:spPr/>
        <p:txBody>
          <a:body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D679D597-7BAA-4901-95B2-9A984BDAA0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3A601F-7D73-41C7-B2A5-0038945FE5C2}"/>
              </a:ext>
            </a:extLst>
          </p:cNvPr>
          <p:cNvSpPr>
            <a:spLocks noGrp="1"/>
          </p:cNvSpPr>
          <p:nvPr>
            <p:ph type="sldNum" sz="quarter" idx="12"/>
          </p:nvPr>
        </p:nvSpPr>
        <p:spPr/>
        <p:txBody>
          <a:bodyPr/>
          <a:lstStyle/>
          <a:p>
            <a:fld id="{0E8CA79A-4BD8-4828-9C21-E2A31BBF34DA}" type="slidenum">
              <a:rPr lang="fr-FR" smtClean="0"/>
              <a:t>‹N°›</a:t>
            </a:fld>
            <a:endParaRPr lang="fr-FR"/>
          </a:p>
        </p:txBody>
      </p:sp>
    </p:spTree>
    <p:extLst>
      <p:ext uri="{BB962C8B-B14F-4D97-AF65-F5344CB8AC3E}">
        <p14:creationId xmlns:p14="http://schemas.microsoft.com/office/powerpoint/2010/main" val="396038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3AF16-5332-4A84-8C0C-9B5FB53135E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82B3355-E080-42EA-85F4-FE56C28345D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F7E32E7-22D5-4267-8A50-A6026DD9D54C}"/>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833C1BDB-F4B0-4370-82A3-C7F0460C3A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9F61A5-CFE8-4CC1-9594-A5C38DFE4B16}"/>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2725825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F1F43B-1D56-4DC9-AB3D-6EB4FB405517}"/>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contenu 2">
            <a:extLst>
              <a:ext uri="{FF2B5EF4-FFF2-40B4-BE49-F238E27FC236}">
                <a16:creationId xmlns:a16="http://schemas.microsoft.com/office/drawing/2014/main" id="{89FD551F-796E-4C35-A29E-460649B9D8CB}"/>
              </a:ext>
            </a:extLst>
          </p:cNvPr>
          <p:cNvSpPr>
            <a:spLocks noGrp="1"/>
          </p:cNvSpPr>
          <p:nvPr>
            <p:ph sz="half" idx="1"/>
          </p:nvPr>
        </p:nvSpPr>
        <p:spPr>
          <a:xfrm>
            <a:off x="838200" y="1825625"/>
            <a:ext cx="51816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674C43E-9212-4678-B8A8-285DABD5C270}"/>
              </a:ext>
            </a:extLst>
          </p:cNvPr>
          <p:cNvSpPr>
            <a:spLocks noGrp="1"/>
          </p:cNvSpPr>
          <p:nvPr>
            <p:ph sz="half" idx="2"/>
          </p:nvPr>
        </p:nvSpPr>
        <p:spPr>
          <a:xfrm>
            <a:off x="6172200" y="1825625"/>
            <a:ext cx="51816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292D012-69C9-444E-9C32-7BA08F7952A9}"/>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38347C5F-0A33-4557-86A9-A3BE1FDE4C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DB5E75-B113-4039-B6D2-1ECB8997AE2A}"/>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123762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D7961A-B8D8-4393-A4B9-4411DC583494}"/>
              </a:ext>
            </a:extLst>
          </p:cNvPr>
          <p:cNvSpPr>
            <a:spLocks noGrp="1"/>
          </p:cNvSpPr>
          <p:nvPr>
            <p:ph type="title"/>
          </p:nvPr>
        </p:nvSpPr>
        <p:spPr>
          <a:xfrm>
            <a:off x="839788" y="365125"/>
            <a:ext cx="10515600" cy="1325563"/>
          </a:xfrm>
          <a:prstGeom prst="rect">
            <a:avLst/>
          </a:prstGeom>
        </p:spPr>
        <p:txBody>
          <a:bodyPr/>
          <a:lstStyle/>
          <a:p>
            <a:r>
              <a:rPr lang="fr-FR"/>
              <a:t>Modifiez le style du titre</a:t>
            </a:r>
          </a:p>
        </p:txBody>
      </p:sp>
      <p:sp>
        <p:nvSpPr>
          <p:cNvPr id="3" name="Espace réservé du texte 2">
            <a:extLst>
              <a:ext uri="{FF2B5EF4-FFF2-40B4-BE49-F238E27FC236}">
                <a16:creationId xmlns:a16="http://schemas.microsoft.com/office/drawing/2014/main" id="{FB058168-EF62-4E1A-9383-E09BF348ABA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C2D4B7-E222-4B8E-94E5-3D4AFA749861}"/>
              </a:ext>
            </a:extLst>
          </p:cNvPr>
          <p:cNvSpPr>
            <a:spLocks noGrp="1"/>
          </p:cNvSpPr>
          <p:nvPr>
            <p:ph sz="half" idx="2"/>
          </p:nvPr>
        </p:nvSpPr>
        <p:spPr>
          <a:xfrm>
            <a:off x="839788" y="2505075"/>
            <a:ext cx="5157787"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FE8657A-C870-4890-BF15-D375CEA8FF4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F3D7680-2F02-4833-A2DF-C7D9A2DCD56B}"/>
              </a:ext>
            </a:extLst>
          </p:cNvPr>
          <p:cNvSpPr>
            <a:spLocks noGrp="1"/>
          </p:cNvSpPr>
          <p:nvPr>
            <p:ph sz="quarter" idx="4"/>
          </p:nvPr>
        </p:nvSpPr>
        <p:spPr>
          <a:xfrm>
            <a:off x="6172200" y="2505075"/>
            <a:ext cx="5183188"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D483B1C-2233-498F-80EA-B42A424A2D3F}"/>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8" name="Espace réservé du pied de page 7">
            <a:extLst>
              <a:ext uri="{FF2B5EF4-FFF2-40B4-BE49-F238E27FC236}">
                <a16:creationId xmlns:a16="http://schemas.microsoft.com/office/drawing/2014/main" id="{C480F08D-46D5-47E7-A46E-9AF3E996BE8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55726F4-5838-4D80-B80F-0537E655571B}"/>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305663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071095-7966-4CEE-9CDE-3A540E1C2DD1}"/>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e la date 2">
            <a:extLst>
              <a:ext uri="{FF2B5EF4-FFF2-40B4-BE49-F238E27FC236}">
                <a16:creationId xmlns:a16="http://schemas.microsoft.com/office/drawing/2014/main" id="{36EE3F7F-14B7-4F99-9301-A45552056DCA}"/>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4" name="Espace réservé du pied de page 3">
            <a:extLst>
              <a:ext uri="{FF2B5EF4-FFF2-40B4-BE49-F238E27FC236}">
                <a16:creationId xmlns:a16="http://schemas.microsoft.com/office/drawing/2014/main" id="{F181490E-FCEE-4151-B175-ABA8E098743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6452FD1-325F-4BE3-8039-C680BB95A9E4}"/>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211004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DB282B-A320-479C-9D54-DF1967B30EAB}"/>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3" name="Espace réservé du pied de page 2">
            <a:extLst>
              <a:ext uri="{FF2B5EF4-FFF2-40B4-BE49-F238E27FC236}">
                <a16:creationId xmlns:a16="http://schemas.microsoft.com/office/drawing/2014/main" id="{ECD08DE0-46A1-4030-ACC8-F74B2E68F18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CB2EAFA-82F2-4B00-B855-D31A64A2398D}"/>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421231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A34386-806C-4B68-8F37-C8DE018730E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34E1D67-247E-44A9-A4D7-A93BB0B10E8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8DA8AE7-5F7E-4C65-91BB-9A00E513148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0F2E38-9FDD-46E7-8F10-DA30D4B90CF6}"/>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388DC572-D013-46E1-AA83-A0815DEFC9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38BC72-9E2C-41C1-B987-865A0AEBF56F}"/>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383372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C9D055-0AE9-4068-AC1D-45B61B3B1A7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7E6489E-30E6-41F5-A7F2-EE7C3EC3BFC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27AC4EA-714D-4C4D-AAD5-705A808FCFD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9637949-1184-48F3-B89C-5F24DDB17A00}"/>
              </a:ext>
            </a:extLst>
          </p:cNvPr>
          <p:cNvSpPr>
            <a:spLocks noGrp="1"/>
          </p:cNvSpPr>
          <p:nvPr>
            <p:ph type="dt" sz="half" idx="10"/>
          </p:nvPr>
        </p:nvSpPr>
        <p:spPr/>
        <p:txBody>
          <a:bodyPr/>
          <a:lstStyle/>
          <a:p>
            <a:fld id="{62B789FD-6551-43E4-9A54-475C7A124632}" type="datetimeFigureOut">
              <a:rPr lang="fr-FR" smtClean="0"/>
              <a:t>26/01/2022</a:t>
            </a:fld>
            <a:endParaRPr lang="fr-FR"/>
          </a:p>
        </p:txBody>
      </p:sp>
      <p:sp>
        <p:nvSpPr>
          <p:cNvPr id="6" name="Espace réservé du pied de page 5">
            <a:extLst>
              <a:ext uri="{FF2B5EF4-FFF2-40B4-BE49-F238E27FC236}">
                <a16:creationId xmlns:a16="http://schemas.microsoft.com/office/drawing/2014/main" id="{CC9C72A8-6311-4D9F-A6D8-7138E027F8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BA7A3A-0491-4126-99DB-445BAB4BA9E5}"/>
              </a:ext>
            </a:extLst>
          </p:cNvPr>
          <p:cNvSpPr>
            <a:spLocks noGrp="1"/>
          </p:cNvSpPr>
          <p:nvPr>
            <p:ph type="sldNum" sz="quarter" idx="12"/>
          </p:nvPr>
        </p:nvSpPr>
        <p:spPr/>
        <p:txBody>
          <a:bodyPr/>
          <a:lstStyle/>
          <a:p>
            <a:fld id="{A2F4E763-5139-4581-B7D6-D19629D30526}" type="slidenum">
              <a:rPr lang="fr-FR" smtClean="0"/>
              <a:t>‹N°›</a:t>
            </a:fld>
            <a:endParaRPr lang="fr-FR"/>
          </a:p>
        </p:txBody>
      </p:sp>
    </p:spTree>
    <p:extLst>
      <p:ext uri="{BB962C8B-B14F-4D97-AF65-F5344CB8AC3E}">
        <p14:creationId xmlns:p14="http://schemas.microsoft.com/office/powerpoint/2010/main" val="396016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604160C-D354-4ACF-BC50-CA789B2CA9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789FD-6551-43E4-9A54-475C7A124632}"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0D536609-3ED6-4821-AED5-95E8F27BFC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73E787F-9AED-46F6-955A-9E7044BEB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4E763-5139-4581-B7D6-D19629D30526}" type="slidenum">
              <a:rPr lang="fr-FR" smtClean="0"/>
              <a:t>‹N°›</a:t>
            </a:fld>
            <a:endParaRPr lang="fr-FR"/>
          </a:p>
        </p:txBody>
      </p:sp>
      <p:pic>
        <p:nvPicPr>
          <p:cNvPr id="7" name="Google Shape;63;p14">
            <a:extLst>
              <a:ext uri="{FF2B5EF4-FFF2-40B4-BE49-F238E27FC236}">
                <a16:creationId xmlns:a16="http://schemas.microsoft.com/office/drawing/2014/main" id="{378E133C-DD3C-496F-870A-9849DF9E70BB}"/>
              </a:ext>
            </a:extLst>
          </p:cNvPr>
          <p:cNvPicPr preferRelativeResize="0"/>
          <p:nvPr userDrawn="1"/>
        </p:nvPicPr>
        <p:blipFill>
          <a:blip r:embed="rId13">
            <a:alphaModFix/>
          </a:blip>
          <a:stretch>
            <a:fillRect/>
          </a:stretch>
        </p:blipFill>
        <p:spPr>
          <a:xfrm>
            <a:off x="0" y="6532008"/>
            <a:ext cx="10902462" cy="110125"/>
          </a:xfrm>
          <a:prstGeom prst="rect">
            <a:avLst/>
          </a:prstGeom>
          <a:noFill/>
          <a:ln>
            <a:noFill/>
          </a:ln>
        </p:spPr>
      </p:pic>
      <p:sp>
        <p:nvSpPr>
          <p:cNvPr id="8" name="Google Shape;68;p14">
            <a:extLst>
              <a:ext uri="{FF2B5EF4-FFF2-40B4-BE49-F238E27FC236}">
                <a16:creationId xmlns:a16="http://schemas.microsoft.com/office/drawing/2014/main" id="{F827BDD6-6DBB-41E7-91A5-88DA6FBAE1F9}"/>
              </a:ext>
            </a:extLst>
          </p:cNvPr>
          <p:cNvSpPr txBox="1"/>
          <p:nvPr userDrawn="1"/>
        </p:nvSpPr>
        <p:spPr>
          <a:xfrm>
            <a:off x="0" y="6642133"/>
            <a:ext cx="4395355" cy="215867"/>
          </a:xfrm>
          <a:prstGeom prst="rect">
            <a:avLst/>
          </a:prstGeom>
          <a:noFill/>
          <a:ln>
            <a:noFill/>
          </a:ln>
        </p:spPr>
        <p:txBody>
          <a:bodyPr spcFirstLastPara="1" wrap="square" lIns="91425" tIns="91425" rIns="91425" bIns="91425" anchor="ctr" anchorCtr="0">
            <a:noAutofit/>
          </a:bodyPr>
          <a:lstStyle/>
          <a:p>
            <a:pPr>
              <a:spcAft>
                <a:spcPts val="0"/>
              </a:spcAft>
            </a:pPr>
            <a:endParaRPr lang="fr-FR" sz="900" dirty="0">
              <a:solidFill>
                <a:srgbClr val="C00000"/>
              </a:solidFill>
              <a:latin typeface="ITC Avant Garde Gothic Std Extr" panose="020B0302020202020204" pitchFamily="34" charset="77"/>
              <a:ea typeface="DengXian" panose="02010600030101010101" pitchFamily="2" charset="-122"/>
              <a:cs typeface="Calibri" panose="020F0502020204030204" pitchFamily="34" charset="0"/>
            </a:endParaRPr>
          </a:p>
        </p:txBody>
      </p:sp>
      <p:pic>
        <p:nvPicPr>
          <p:cNvPr id="9" name="Image 8" descr="Une image contenant horloge, dessin&#10;&#10;Description générée automatiquement">
            <a:extLst>
              <a:ext uri="{FF2B5EF4-FFF2-40B4-BE49-F238E27FC236}">
                <a16:creationId xmlns:a16="http://schemas.microsoft.com/office/drawing/2014/main" id="{E5FDFE1E-AF36-4807-9C04-381607A9084D}"/>
              </a:ext>
            </a:extLst>
          </p:cNvPr>
          <p:cNvPicPr>
            <a:picLocks noChangeAspect="1"/>
          </p:cNvPicPr>
          <p:nvPr userDrawn="1"/>
        </p:nvPicPr>
        <p:blipFill>
          <a:blip r:embed="rId14"/>
          <a:stretch>
            <a:fillRect/>
          </a:stretch>
        </p:blipFill>
        <p:spPr>
          <a:xfrm>
            <a:off x="11000986" y="5877585"/>
            <a:ext cx="984266" cy="815788"/>
          </a:xfrm>
          <a:prstGeom prst="rect">
            <a:avLst/>
          </a:prstGeom>
        </p:spPr>
      </p:pic>
      <p:pic>
        <p:nvPicPr>
          <p:cNvPr id="10" name="Google Shape;67;p14">
            <a:extLst>
              <a:ext uri="{FF2B5EF4-FFF2-40B4-BE49-F238E27FC236}">
                <a16:creationId xmlns:a16="http://schemas.microsoft.com/office/drawing/2014/main" id="{C69E0954-10F7-45CB-9548-9B2CA616D3F9}"/>
              </a:ext>
            </a:extLst>
          </p:cNvPr>
          <p:cNvPicPr preferRelativeResize="0"/>
          <p:nvPr userDrawn="1"/>
        </p:nvPicPr>
        <p:blipFill>
          <a:blip r:embed="rId13">
            <a:alphaModFix/>
          </a:blip>
          <a:stretch>
            <a:fillRect/>
          </a:stretch>
        </p:blipFill>
        <p:spPr>
          <a:xfrm rot="5400000">
            <a:off x="-50476" y="450819"/>
            <a:ext cx="1026702" cy="125050"/>
          </a:xfrm>
          <a:prstGeom prst="rect">
            <a:avLst/>
          </a:prstGeom>
          <a:noFill/>
          <a:ln>
            <a:noFill/>
          </a:ln>
        </p:spPr>
      </p:pic>
      <p:sp>
        <p:nvSpPr>
          <p:cNvPr id="11" name="Rectangle 10">
            <a:extLst>
              <a:ext uri="{FF2B5EF4-FFF2-40B4-BE49-F238E27FC236}">
                <a16:creationId xmlns:a16="http://schemas.microsoft.com/office/drawing/2014/main" id="{F218F044-5CAC-41D6-B25A-7D6DACC5AEDF}"/>
              </a:ext>
            </a:extLst>
          </p:cNvPr>
          <p:cNvSpPr/>
          <p:nvPr userDrawn="1"/>
        </p:nvSpPr>
        <p:spPr>
          <a:xfrm>
            <a:off x="623924" y="56143"/>
            <a:ext cx="1037706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3200" b="1" dirty="0">
              <a:solidFill>
                <a:srgbClr val="C00000"/>
              </a:solidFill>
            </a:endParaRPr>
          </a:p>
        </p:txBody>
      </p:sp>
    </p:spTree>
    <p:extLst>
      <p:ext uri="{BB962C8B-B14F-4D97-AF65-F5344CB8AC3E}">
        <p14:creationId xmlns:p14="http://schemas.microsoft.com/office/powerpoint/2010/main" val="1658569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A52B0C7-F3A4-4910-98A7-332E04AD7E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EF70FF1-7915-45D5-A9BC-8B8A087889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1840AF-6E4E-4B03-A225-6AEB492281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D40C7-BCC9-4787-8A05-4C849C0B2AD3}" type="datetimeFigureOut">
              <a:rPr lang="fr-FR" smtClean="0"/>
              <a:t>26/01/2022</a:t>
            </a:fld>
            <a:endParaRPr lang="fr-FR"/>
          </a:p>
        </p:txBody>
      </p:sp>
      <p:sp>
        <p:nvSpPr>
          <p:cNvPr id="5" name="Espace réservé du pied de page 4">
            <a:extLst>
              <a:ext uri="{FF2B5EF4-FFF2-40B4-BE49-F238E27FC236}">
                <a16:creationId xmlns:a16="http://schemas.microsoft.com/office/drawing/2014/main" id="{01CE475B-4C61-4681-A0AC-E4C6CF432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3F6F63E-3F8D-4190-8C43-EE51A1203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CA79A-4BD8-4828-9C21-E2A31BBF34DA}" type="slidenum">
              <a:rPr lang="fr-FR" smtClean="0"/>
              <a:t>‹N°›</a:t>
            </a:fld>
            <a:endParaRPr lang="fr-FR"/>
          </a:p>
        </p:txBody>
      </p:sp>
    </p:spTree>
    <p:extLst>
      <p:ext uri="{BB962C8B-B14F-4D97-AF65-F5344CB8AC3E}">
        <p14:creationId xmlns:p14="http://schemas.microsoft.com/office/powerpoint/2010/main" val="3130383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5;p13">
            <a:extLst>
              <a:ext uri="{FF2B5EF4-FFF2-40B4-BE49-F238E27FC236}">
                <a16:creationId xmlns:a16="http://schemas.microsoft.com/office/drawing/2014/main" id="{2B49AFB0-80D9-45D4-9D45-1F6FB69D49F6}"/>
              </a:ext>
            </a:extLst>
          </p:cNvPr>
          <p:cNvSpPr/>
          <p:nvPr/>
        </p:nvSpPr>
        <p:spPr>
          <a:xfrm>
            <a:off x="8550768" y="0"/>
            <a:ext cx="2667000" cy="4187535"/>
          </a:xfrm>
          <a:prstGeom prst="rect">
            <a:avLst/>
          </a:prstGeom>
          <a:solidFill>
            <a:srgbClr val="B71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2400" dirty="0">
                <a:solidFill>
                  <a:schemeClr val="bg1"/>
                </a:solidFill>
              </a:rPr>
              <a:t>Webinar de la FNTR</a:t>
            </a:r>
          </a:p>
          <a:p>
            <a:pPr marL="0" lvl="0" indent="0" algn="l" rtl="0">
              <a:spcBef>
                <a:spcPts val="0"/>
              </a:spcBef>
              <a:spcAft>
                <a:spcPts val="0"/>
              </a:spcAft>
              <a:buNone/>
            </a:pPr>
            <a:r>
              <a:rPr lang="fr-FR" sz="2400" dirty="0">
                <a:solidFill>
                  <a:schemeClr val="bg1"/>
                </a:solidFill>
              </a:rPr>
              <a:t>26 janvier 2022</a:t>
            </a:r>
          </a:p>
        </p:txBody>
      </p:sp>
      <p:pic>
        <p:nvPicPr>
          <p:cNvPr id="5" name="Image 4">
            <a:extLst>
              <a:ext uri="{FF2B5EF4-FFF2-40B4-BE49-F238E27FC236}">
                <a16:creationId xmlns:a16="http://schemas.microsoft.com/office/drawing/2014/main" id="{A8F0A7B3-5753-4C13-89B1-22C17AEF867D}"/>
              </a:ext>
            </a:extLst>
          </p:cNvPr>
          <p:cNvPicPr>
            <a:picLocks noChangeAspect="1"/>
          </p:cNvPicPr>
          <p:nvPr/>
        </p:nvPicPr>
        <p:blipFill>
          <a:blip r:embed="rId2"/>
          <a:stretch>
            <a:fillRect/>
          </a:stretch>
        </p:blipFill>
        <p:spPr>
          <a:xfrm>
            <a:off x="9213782" y="4713101"/>
            <a:ext cx="1312883" cy="1264767"/>
          </a:xfrm>
          <a:prstGeom prst="rect">
            <a:avLst/>
          </a:prstGeom>
        </p:spPr>
      </p:pic>
      <p:sp>
        <p:nvSpPr>
          <p:cNvPr id="6" name="ZoneTexte 5">
            <a:extLst>
              <a:ext uri="{FF2B5EF4-FFF2-40B4-BE49-F238E27FC236}">
                <a16:creationId xmlns:a16="http://schemas.microsoft.com/office/drawing/2014/main" id="{C05496B3-99DB-4F26-87AB-847CE00FA134}"/>
              </a:ext>
            </a:extLst>
          </p:cNvPr>
          <p:cNvSpPr txBox="1"/>
          <p:nvPr/>
        </p:nvSpPr>
        <p:spPr>
          <a:xfrm>
            <a:off x="331773" y="1797784"/>
            <a:ext cx="8081429" cy="3231654"/>
          </a:xfrm>
          <a:prstGeom prst="rect">
            <a:avLst/>
          </a:prstGeom>
          <a:noFill/>
        </p:spPr>
        <p:txBody>
          <a:bodyPr wrap="square">
            <a:spAutoFit/>
          </a:bodyPr>
          <a:lstStyle/>
          <a:p>
            <a:r>
              <a:rPr lang="fr-FR" sz="3600" b="1" dirty="0"/>
              <a:t>Mise en application du Paquet Mobilité I</a:t>
            </a:r>
            <a:br>
              <a:rPr lang="fr-FR" sz="3600" dirty="0"/>
            </a:br>
            <a:endParaRPr lang="fr-FR" sz="3600" dirty="0"/>
          </a:p>
          <a:p>
            <a:pPr algn="ctr"/>
            <a:r>
              <a:rPr lang="fr-FR" sz="3200" b="1" dirty="0"/>
              <a:t>Détachement des conducteurs </a:t>
            </a:r>
          </a:p>
          <a:p>
            <a:pPr algn="ctr"/>
            <a:r>
              <a:rPr lang="fr-FR" sz="3200" b="1" dirty="0"/>
              <a:t>dans le secteur du transport routier</a:t>
            </a:r>
          </a:p>
          <a:p>
            <a:pPr algn="ctr"/>
            <a:r>
              <a:rPr lang="fr-FR" sz="3200" dirty="0"/>
              <a:t>Directive (UE) 2020/1057 du 15 juillet 2020</a:t>
            </a:r>
          </a:p>
          <a:p>
            <a:pPr algn="ctr"/>
            <a:endParaRPr lang="fr-FR" sz="3600" dirty="0"/>
          </a:p>
        </p:txBody>
      </p:sp>
    </p:spTree>
    <p:extLst>
      <p:ext uri="{BB962C8B-B14F-4D97-AF65-F5344CB8AC3E}">
        <p14:creationId xmlns:p14="http://schemas.microsoft.com/office/powerpoint/2010/main" val="249655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A691C15-E51C-4785-BD32-87C4B65231FE}"/>
              </a:ext>
            </a:extLst>
          </p:cNvPr>
          <p:cNvSpPr>
            <a:spLocks noGrp="1"/>
          </p:cNvSpPr>
          <p:nvPr>
            <p:ph idx="1"/>
          </p:nvPr>
        </p:nvSpPr>
        <p:spPr>
          <a:xfrm>
            <a:off x="720213" y="427858"/>
            <a:ext cx="10515600" cy="5117536"/>
          </a:xfrm>
        </p:spPr>
        <p:txBody>
          <a:bodyPr/>
          <a:lstStyle/>
          <a:p>
            <a:pPr marL="0" indent="0">
              <a:buNone/>
            </a:pPr>
            <a:r>
              <a:rPr lang="fr-FR" sz="4400" dirty="0">
                <a:latin typeface="+mj-lt"/>
              </a:rPr>
              <a:t>Présentation – Déroulement Webinar</a:t>
            </a:r>
          </a:p>
          <a:p>
            <a:pPr marL="0" indent="0">
              <a:buNone/>
            </a:pPr>
            <a:endParaRPr lang="fr-FR" dirty="0"/>
          </a:p>
          <a:p>
            <a:pPr marL="0" indent="0">
              <a:buNone/>
            </a:pPr>
            <a:r>
              <a:rPr lang="fr-FR" sz="2400" dirty="0"/>
              <a:t>1. Introduction – Le détachement dans le cadre du Paquet Mobilité </a:t>
            </a:r>
          </a:p>
          <a:p>
            <a:pPr marL="0" indent="0">
              <a:buNone/>
            </a:pPr>
            <a:r>
              <a:rPr lang="fr-FR" sz="2400" dirty="0"/>
              <a:t>(Isabelle Maître – FNTR Bruxelles)</a:t>
            </a:r>
          </a:p>
          <a:p>
            <a:pPr marL="0" indent="0">
              <a:buNone/>
            </a:pPr>
            <a:r>
              <a:rPr lang="fr-FR" sz="2400" dirty="0"/>
              <a:t>2. Principes de détachement – Obligations du transporteur et rôle de l’interface connectée à l’IMI </a:t>
            </a:r>
          </a:p>
          <a:p>
            <a:pPr marL="0" indent="0">
              <a:buNone/>
            </a:pPr>
            <a:r>
              <a:rPr lang="fr-FR" sz="2400" dirty="0"/>
              <a:t>(Veselina Nikitsenka – FNTR Paris)</a:t>
            </a:r>
          </a:p>
          <a:p>
            <a:pPr marL="0" indent="0">
              <a:buNone/>
            </a:pPr>
            <a:r>
              <a:rPr lang="fr-FR" sz="2400" dirty="0"/>
              <a:t>3. Présentation en détail du portail des déclarations de détachement et démonstration en ligne puis échange Q&amp;R </a:t>
            </a:r>
          </a:p>
          <a:p>
            <a:pPr marL="0" indent="0">
              <a:buNone/>
            </a:pPr>
            <a:r>
              <a:rPr lang="fr-FR" sz="2400" dirty="0"/>
              <a:t>(Oleg Kamberski – IRU Bruxelles)</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85089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294A761-4CB1-460E-AF6E-1287E1B28E71}"/>
              </a:ext>
            </a:extLst>
          </p:cNvPr>
          <p:cNvSpPr>
            <a:spLocks noGrp="1"/>
          </p:cNvSpPr>
          <p:nvPr>
            <p:ph idx="1"/>
          </p:nvPr>
        </p:nvSpPr>
        <p:spPr/>
        <p:txBody>
          <a:bodyPr/>
          <a:lstStyle/>
          <a:p>
            <a:pPr marL="0" indent="0">
              <a:buNone/>
            </a:pPr>
            <a:r>
              <a:rPr lang="fr-BE" sz="2000" dirty="0"/>
              <a:t>Date d’application : </a:t>
            </a:r>
            <a:r>
              <a:rPr lang="fr-BE" sz="2000" b="1" dirty="0"/>
              <a:t>2 février 2022</a:t>
            </a:r>
          </a:p>
          <a:p>
            <a:pPr marL="0" indent="0">
              <a:lnSpc>
                <a:spcPct val="107000"/>
              </a:lnSpc>
              <a:spcAft>
                <a:spcPts val="800"/>
              </a:spcAft>
              <a:buNone/>
            </a:pPr>
            <a:r>
              <a:rPr lang="fr-BE" sz="1800" dirty="0">
                <a:latin typeface="Calibri" panose="020F0502020204030204" pitchFamily="34" charset="0"/>
                <a:ea typeface="Calibri" panose="020F0502020204030204" pitchFamily="34" charset="0"/>
                <a:cs typeface="Times New Roman" panose="02020603050405020304" pitchFamily="18" charset="0"/>
              </a:rPr>
              <a:t>On distingue les opérations de transport pour lesquelles les règles de détachement s’appliquent et les opérations de transport pour lesquelles ces règles ne s’appliquent pas. </a:t>
            </a:r>
            <a:r>
              <a:rPr lang="fr-BE" sz="1800" dirty="0">
                <a:effectLst/>
                <a:latin typeface="Calibri" panose="020F0502020204030204" pitchFamily="34" charset="0"/>
                <a:ea typeface="Calibri" panose="020F0502020204030204" pitchFamily="34" charset="0"/>
                <a:cs typeface="Times New Roman" panose="02020603050405020304" pitchFamily="18" charset="0"/>
              </a:rPr>
              <a:t>Le principal critère est basé sur le lien</a:t>
            </a:r>
            <a:r>
              <a:rPr lang="fr-BE" sz="1800" b="1" dirty="0">
                <a:effectLst/>
                <a:latin typeface="Calibri" panose="020F0502020204030204" pitchFamily="34" charset="0"/>
                <a:ea typeface="Calibri" panose="020F0502020204030204" pitchFamily="34" charset="0"/>
                <a:cs typeface="Times New Roman" panose="02020603050405020304" pitchFamily="18" charset="0"/>
              </a:rPr>
              <a:t> </a:t>
            </a:r>
            <a:r>
              <a:rPr lang="fr-BE" sz="1800" dirty="0">
                <a:effectLst/>
                <a:latin typeface="Calibri" panose="020F0502020204030204" pitchFamily="34" charset="0"/>
                <a:ea typeface="Calibri" panose="020F0502020204030204" pitchFamily="34" charset="0"/>
                <a:cs typeface="Times New Roman" panose="02020603050405020304" pitchFamily="18" charset="0"/>
              </a:rPr>
              <a:t>rattachant le conducteur et le service fourni au territoire d’un État d’accueil.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dirty="0">
                <a:effectLst/>
                <a:latin typeface="Calibri" panose="020F0502020204030204" pitchFamily="34" charset="0"/>
                <a:ea typeface="Calibri" panose="020F0502020204030204" pitchFamily="34" charset="0"/>
                <a:cs typeface="Times New Roman" panose="02020603050405020304" pitchFamily="18" charset="0"/>
              </a:rPr>
              <a:t>Le conducteur est considéré comme détaché dans les cas suivants :</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Opérations de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cabotage</a:t>
            </a:r>
          </a:p>
          <a:p>
            <a:pPr marL="342900" lvl="0" indent="-342900">
              <a:lnSpc>
                <a:spcPct val="107000"/>
              </a:lnSpc>
              <a:spcAft>
                <a:spcPts val="800"/>
              </a:spcAft>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Opérations internationales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cross-</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trade</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 comprend les opérations de transport entre deux Etats membres ou entre un Etat membre et </a:t>
            </a:r>
            <a:r>
              <a:rPr lang="fr-FR" sz="1800" dirty="0">
                <a:latin typeface="Calibri" panose="020F0502020204030204" pitchFamily="34" charset="0"/>
                <a:ea typeface="Calibri" panose="020F0502020204030204" pitchFamily="34" charset="0"/>
                <a:cs typeface="Times New Roman" panose="02020603050405020304" pitchFamily="18" charset="0"/>
              </a:rPr>
              <a:t>un</a:t>
            </a:r>
            <a:r>
              <a:rPr lang="fr-FR" sz="1800" dirty="0">
                <a:effectLst/>
                <a:latin typeface="Calibri" panose="020F0502020204030204" pitchFamily="34" charset="0"/>
                <a:ea typeface="Calibri" panose="020F0502020204030204" pitchFamily="34" charset="0"/>
                <a:cs typeface="Times New Roman" panose="02020603050405020304" pitchFamily="18" charset="0"/>
              </a:rPr>
              <a:t> pays tiers; aucun entre eux n’étant le pays d’établissement du transporteur</a:t>
            </a:r>
          </a:p>
          <a:p>
            <a:pPr marL="0" indent="0">
              <a:buNone/>
            </a:pPr>
            <a:endParaRPr lang="fr-FR" dirty="0"/>
          </a:p>
        </p:txBody>
      </p:sp>
      <p:sp>
        <p:nvSpPr>
          <p:cNvPr id="5" name="Titre 4">
            <a:extLst>
              <a:ext uri="{FF2B5EF4-FFF2-40B4-BE49-F238E27FC236}">
                <a16:creationId xmlns:a16="http://schemas.microsoft.com/office/drawing/2014/main" id="{D5D87CB6-B4F7-486B-BFBE-783C03D02DF9}"/>
              </a:ext>
            </a:extLst>
          </p:cNvPr>
          <p:cNvSpPr>
            <a:spLocks noGrp="1"/>
          </p:cNvSpPr>
          <p:nvPr>
            <p:ph type="title" idx="4294967295"/>
          </p:nvPr>
        </p:nvSpPr>
        <p:spPr>
          <a:xfrm>
            <a:off x="838200" y="501393"/>
            <a:ext cx="10515600" cy="1325563"/>
          </a:xfrm>
          <a:prstGeom prst="rect">
            <a:avLst/>
          </a:prstGeom>
        </p:spPr>
        <p:txBody>
          <a:bodyPr/>
          <a:lstStyle/>
          <a:p>
            <a:r>
              <a:rPr lang="fr-FR" dirty="0"/>
              <a:t>Principes de détachement 1/2</a:t>
            </a:r>
          </a:p>
        </p:txBody>
      </p:sp>
    </p:spTree>
    <p:extLst>
      <p:ext uri="{BB962C8B-B14F-4D97-AF65-F5344CB8AC3E}">
        <p14:creationId xmlns:p14="http://schemas.microsoft.com/office/powerpoint/2010/main" val="2727697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BC2C9-A3A2-4244-A580-C2532CC33D3C}"/>
              </a:ext>
            </a:extLst>
          </p:cNvPr>
          <p:cNvSpPr>
            <a:spLocks noGrp="1"/>
          </p:cNvSpPr>
          <p:nvPr>
            <p:ph type="title" idx="4294967295"/>
          </p:nvPr>
        </p:nvSpPr>
        <p:spPr>
          <a:xfrm>
            <a:off x="838200" y="332757"/>
            <a:ext cx="10515600" cy="1325563"/>
          </a:xfrm>
          <a:prstGeom prst="rect">
            <a:avLst/>
          </a:prstGeom>
        </p:spPr>
        <p:txBody>
          <a:bodyPr/>
          <a:lstStyle/>
          <a:p>
            <a:r>
              <a:rPr lang="fr-FR" dirty="0"/>
              <a:t>Principes de détachement 2/2</a:t>
            </a:r>
          </a:p>
        </p:txBody>
      </p:sp>
      <p:sp>
        <p:nvSpPr>
          <p:cNvPr id="3" name="Espace réservé du contenu 2">
            <a:extLst>
              <a:ext uri="{FF2B5EF4-FFF2-40B4-BE49-F238E27FC236}">
                <a16:creationId xmlns:a16="http://schemas.microsoft.com/office/drawing/2014/main" id="{007FEE28-0E5B-4FCB-B83F-972DADC663CF}"/>
              </a:ext>
            </a:extLst>
          </p:cNvPr>
          <p:cNvSpPr>
            <a:spLocks noGrp="1"/>
          </p:cNvSpPr>
          <p:nvPr>
            <p:ph idx="1"/>
          </p:nvPr>
        </p:nvSpPr>
        <p:spPr>
          <a:xfrm>
            <a:off x="838200" y="1658320"/>
            <a:ext cx="10515600" cy="4351338"/>
          </a:xfrm>
        </p:spPr>
        <p:txBody>
          <a:bodyPr/>
          <a:lstStyle/>
          <a:p>
            <a:pPr marL="0" indent="0">
              <a:lnSpc>
                <a:spcPct val="107000"/>
              </a:lnSpc>
              <a:spcAft>
                <a:spcPts val="800"/>
              </a:spcAft>
              <a:buNone/>
            </a:pPr>
            <a:r>
              <a:rPr lang="fr-FR" dirty="0">
                <a:effectLst/>
                <a:latin typeface="Calibri" panose="020F0502020204030204" pitchFamily="34" charset="0"/>
                <a:ea typeface="Calibri" panose="020F0502020204030204" pitchFamily="34" charset="0"/>
                <a:cs typeface="Times New Roman" panose="02020603050405020304" pitchFamily="18" charset="0"/>
              </a:rPr>
              <a:t>Le conducteur n’est pas considéré comme détaché dans les cas suivants :</a:t>
            </a:r>
          </a:p>
          <a:p>
            <a:pPr marL="342900" lvl="0" indent="-342900" algn="just">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Opérations de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transport bilatéral </a:t>
            </a:r>
            <a:r>
              <a:rPr lang="fr-FR" sz="1800" dirty="0">
                <a:effectLst/>
                <a:latin typeface="Calibri" panose="020F0502020204030204" pitchFamily="34" charset="0"/>
                <a:ea typeface="Calibri" panose="020F0502020204030204" pitchFamily="34" charset="0"/>
                <a:cs typeface="Times New Roman" panose="02020603050405020304" pitchFamily="18" charset="0"/>
              </a:rPr>
              <a:t>: comprend les opérations de transport entre le pays d’établissement du transporteur et un autre Etat membre ou pays tiers</a:t>
            </a:r>
          </a:p>
          <a:p>
            <a:pPr marL="342900" lvl="0" indent="-342900" algn="just">
              <a:lnSpc>
                <a:spcPct val="107000"/>
              </a:lnSpc>
              <a:buFont typeface="Symbol" panose="05050102010706020507" pitchFamily="18" charset="2"/>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Activités supplémentaires </a:t>
            </a:r>
            <a:r>
              <a:rPr lang="fr-FR" sz="1800" dirty="0">
                <a:effectLst/>
                <a:latin typeface="Calibri" panose="020F0502020204030204" pitchFamily="34" charset="0"/>
                <a:ea typeface="Calibri" panose="020F0502020204030204" pitchFamily="34" charset="0"/>
                <a:cs typeface="Times New Roman" panose="02020603050405020304" pitchFamily="18" charset="0"/>
              </a:rPr>
              <a:t>de chargement /déchargement dans le cadre du transport bilatéral dans les Etats membres ou pays tiers traversés par le conducteur </a:t>
            </a:r>
          </a:p>
          <a:p>
            <a:pPr marL="342900" lvl="0" indent="-342900" algn="just">
              <a:lnSpc>
                <a:spcPct val="107000"/>
              </a:lnSpc>
              <a:buFont typeface="Symbol" panose="05050102010706020507" pitchFamily="18" charset="2"/>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Transit</a:t>
            </a:r>
          </a:p>
          <a:p>
            <a:pPr marL="342900" lvl="0" indent="-342900" algn="just">
              <a:lnSpc>
                <a:spcPct val="107000"/>
              </a:lnSpc>
              <a:spcAft>
                <a:spcPts val="800"/>
              </a:spcAft>
              <a:buFont typeface="Symbol" panose="05050102010706020507" pitchFamily="18" charset="2"/>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Pré et post acheminement dans le cadre du transport combiné</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fr-FR" dirty="0"/>
          </a:p>
        </p:txBody>
      </p:sp>
    </p:spTree>
    <p:extLst>
      <p:ext uri="{BB962C8B-B14F-4D97-AF65-F5344CB8AC3E}">
        <p14:creationId xmlns:p14="http://schemas.microsoft.com/office/powerpoint/2010/main" val="204973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BC2C9-A3A2-4244-A580-C2532CC33D3C}"/>
              </a:ext>
            </a:extLst>
          </p:cNvPr>
          <p:cNvSpPr>
            <a:spLocks noGrp="1"/>
          </p:cNvSpPr>
          <p:nvPr>
            <p:ph type="title" idx="4294967295"/>
          </p:nvPr>
        </p:nvSpPr>
        <p:spPr>
          <a:xfrm>
            <a:off x="838200" y="365125"/>
            <a:ext cx="10515600" cy="1325563"/>
          </a:xfrm>
          <a:prstGeom prst="rect">
            <a:avLst/>
          </a:prstGeom>
        </p:spPr>
        <p:txBody>
          <a:bodyPr/>
          <a:lstStyle/>
          <a:p>
            <a:r>
              <a:rPr lang="fr-FR" dirty="0"/>
              <a:t>Obligations dans le cadre de détachement </a:t>
            </a:r>
          </a:p>
        </p:txBody>
      </p:sp>
      <p:sp>
        <p:nvSpPr>
          <p:cNvPr id="3" name="Espace réservé du contenu 2">
            <a:extLst>
              <a:ext uri="{FF2B5EF4-FFF2-40B4-BE49-F238E27FC236}">
                <a16:creationId xmlns:a16="http://schemas.microsoft.com/office/drawing/2014/main" id="{007FEE28-0E5B-4FCB-B83F-972DADC663CF}"/>
              </a:ext>
            </a:extLst>
          </p:cNvPr>
          <p:cNvSpPr>
            <a:spLocks noGrp="1"/>
          </p:cNvSpPr>
          <p:nvPr>
            <p:ph idx="1"/>
          </p:nvPr>
        </p:nvSpPr>
        <p:spPr/>
        <p:txBody>
          <a:bodyPr/>
          <a:lstStyle/>
          <a:p>
            <a:pPr marL="0" indent="0">
              <a:lnSpc>
                <a:spcPct val="107000"/>
              </a:lnSpc>
              <a:spcAft>
                <a:spcPts val="800"/>
              </a:spcAft>
              <a:buNone/>
            </a:pPr>
            <a:r>
              <a:rPr lang="fr-FR" sz="2000" b="1" dirty="0">
                <a:effectLst/>
                <a:latin typeface="Calibri" panose="020F0502020204030204" pitchFamily="34" charset="0"/>
                <a:ea typeface="Calibri" panose="020F0502020204030204" pitchFamily="34" charset="0"/>
                <a:cs typeface="Times New Roman" panose="02020603050405020304" pitchFamily="18" charset="0"/>
              </a:rPr>
              <a:t>Avant le détachement</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Arial" panose="020B0604020202020204" pitchFamily="34" charset="0"/>
              <a:buChar char="•"/>
              <a:tabLst>
                <a:tab pos="457200" algn="l"/>
              </a:tabLst>
            </a:pPr>
            <a:r>
              <a:rPr lang="fr-BE" sz="1800" dirty="0">
                <a:effectLst/>
                <a:latin typeface="Calibri" panose="020F0502020204030204" pitchFamily="34" charset="0"/>
                <a:ea typeface="Calibri" panose="020F0502020204030204" pitchFamily="34" charset="0"/>
                <a:cs typeface="Times New Roman" panose="02020603050405020304" pitchFamily="18" charset="0"/>
              </a:rPr>
              <a:t>L’entreprise a l’obligation de soumettre une déclaration de détachement</a:t>
            </a:r>
            <a:r>
              <a:rPr lang="fr-BE" sz="1800" b="1" dirty="0">
                <a:effectLst/>
                <a:latin typeface="Calibri" panose="020F0502020204030204" pitchFamily="34" charset="0"/>
                <a:ea typeface="Calibri" panose="020F0502020204030204" pitchFamily="34" charset="0"/>
                <a:cs typeface="Times New Roman" panose="02020603050405020304" pitchFamily="18" charset="0"/>
              </a:rPr>
              <a:t> </a:t>
            </a:r>
            <a:r>
              <a:rPr lang="fr-BE" sz="1800" dirty="0">
                <a:effectLst/>
                <a:latin typeface="Calibri" panose="020F0502020204030204" pitchFamily="34" charset="0"/>
                <a:ea typeface="Calibri" panose="020F0502020204030204" pitchFamily="34" charset="0"/>
                <a:cs typeface="Times New Roman" panose="02020603050405020304" pitchFamily="18" charset="0"/>
              </a:rPr>
              <a:t>au plus tard au début du détachement en utilisant le portail public développé par la Commission européenne connectée à l’IMI.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Font typeface="Arial" panose="020B0604020202020204" pitchFamily="34" charset="0"/>
              <a:buNone/>
            </a:pPr>
            <a:r>
              <a:rPr lang="fr-FR" sz="2000" b="1" dirty="0">
                <a:latin typeface="Calibri" panose="020F0502020204030204" pitchFamily="34" charset="0"/>
                <a:cs typeface="Times New Roman" panose="02020603050405020304" pitchFamily="18" charset="0"/>
              </a:rPr>
              <a:t>Pendant le détachement</a:t>
            </a:r>
            <a:r>
              <a:rPr lang="fr-FR" sz="2000" dirty="0">
                <a:latin typeface="Calibri" panose="020F0502020204030204" pitchFamily="34" charset="0"/>
                <a:cs typeface="Times New Roman" panose="02020603050405020304" pitchFamily="18" charset="0"/>
              </a:rPr>
              <a:t>:</a:t>
            </a:r>
          </a:p>
          <a:p>
            <a:pPr marL="342900" lvl="0" indent="-342900">
              <a:lnSpc>
                <a:spcPct val="107000"/>
              </a:lnSpc>
              <a:spcAft>
                <a:spcPts val="800"/>
              </a:spcAft>
              <a:buFont typeface="Arial" panose="020B0604020202020204" pitchFamily="34" charset="0"/>
              <a:buChar char="•"/>
              <a:tabLst>
                <a:tab pos="457200" algn="l"/>
              </a:tabLst>
            </a:pPr>
            <a:r>
              <a:rPr lang="fr-BE" sz="1800" dirty="0">
                <a:latin typeface="Calibri" panose="020F0502020204030204" pitchFamily="34" charset="0"/>
                <a:ea typeface="Calibri" panose="020F0502020204030204" pitchFamily="34" charset="0"/>
                <a:cs typeface="Times New Roman" panose="02020603050405020304" pitchFamily="18" charset="0"/>
              </a:rPr>
              <a:t>Le c</a:t>
            </a:r>
            <a:r>
              <a:rPr lang="fr-BE" sz="1800" dirty="0">
                <a:effectLst/>
                <a:latin typeface="Calibri" panose="020F0502020204030204" pitchFamily="34" charset="0"/>
                <a:ea typeface="Calibri" panose="020F0502020204030204" pitchFamily="34" charset="0"/>
                <a:cs typeface="Times New Roman" panose="02020603050405020304" pitchFamily="18" charset="0"/>
              </a:rPr>
              <a:t>onducteur doit être en mesure de présenter des documents suivants aux autorités de contrôle: déclaration de détachement (papier ou électronique), </a:t>
            </a:r>
            <a:r>
              <a:rPr lang="fr-FR" sz="1800" dirty="0">
                <a:effectLst/>
                <a:latin typeface="Calibri" panose="020F0502020204030204" pitchFamily="34" charset="0"/>
                <a:ea typeface="Calibri" panose="020F0502020204030204" pitchFamily="34" charset="0"/>
                <a:cs typeface="Times New Roman" panose="02020603050405020304" pitchFamily="18" charset="0"/>
              </a:rPr>
              <a:t>lettres de voiture, enregistrements du chronotachygraphe (mentionnant les symboles des pays). </a:t>
            </a:r>
          </a:p>
          <a:p>
            <a:pPr marL="0" indent="0">
              <a:buNone/>
            </a:pPr>
            <a:r>
              <a:rPr lang="fr-FR" sz="2000" b="1" dirty="0"/>
              <a:t>Après le détachement:</a:t>
            </a:r>
          </a:p>
          <a:p>
            <a:pPr marL="342900" indent="-342900">
              <a:lnSpc>
                <a:spcPct val="107000"/>
              </a:lnSpc>
              <a:spcAft>
                <a:spcPts val="800"/>
              </a:spcAft>
              <a:tabLst>
                <a:tab pos="457200" algn="l"/>
              </a:tabLst>
            </a:pPr>
            <a:r>
              <a:rPr lang="fr-BE" sz="1800" dirty="0">
                <a:latin typeface="Calibri" panose="020F0502020204030204" pitchFamily="34" charset="0"/>
                <a:cs typeface="Times New Roman" panose="02020603050405020304" pitchFamily="18" charset="0"/>
              </a:rPr>
              <a:t>L’entreprise a l’obligation de répondre aux demandes des autorités de contrôle du pays de d’accueil en transmettant les documents suivants : enregistrements chronotachygraphe, lettres de voiture, fiches de paie, preuves de paiement, contrat de travail etc. </a:t>
            </a:r>
            <a:endParaRPr lang="fr-FR" sz="1800" dirty="0">
              <a:latin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0439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BC2C9-A3A2-4244-A580-C2532CC33D3C}"/>
              </a:ext>
            </a:extLst>
          </p:cNvPr>
          <p:cNvSpPr>
            <a:spLocks noGrp="1"/>
          </p:cNvSpPr>
          <p:nvPr>
            <p:ph type="title" idx="4294967295"/>
          </p:nvPr>
        </p:nvSpPr>
        <p:spPr>
          <a:xfrm>
            <a:off x="838200" y="365125"/>
            <a:ext cx="10515600" cy="1325563"/>
          </a:xfrm>
          <a:prstGeom prst="rect">
            <a:avLst/>
          </a:prstGeom>
        </p:spPr>
        <p:txBody>
          <a:bodyPr/>
          <a:lstStyle/>
          <a:p>
            <a:r>
              <a:rPr lang="fr-FR" dirty="0"/>
              <a:t>Rôle clé de la nouvelle interface connectée à l’IMI (</a:t>
            </a:r>
            <a:r>
              <a:rPr lang="fr-FR" sz="4000" dirty="0"/>
              <a:t>International </a:t>
            </a:r>
            <a:r>
              <a:rPr lang="fr-FR" sz="4000" dirty="0" err="1"/>
              <a:t>Market</a:t>
            </a:r>
            <a:r>
              <a:rPr lang="fr-FR" sz="4000" dirty="0"/>
              <a:t> Information System</a:t>
            </a:r>
            <a:r>
              <a:rPr lang="fr-FR" dirty="0"/>
              <a:t>)</a:t>
            </a:r>
          </a:p>
        </p:txBody>
      </p:sp>
      <p:sp>
        <p:nvSpPr>
          <p:cNvPr id="3" name="Espace réservé du contenu 2">
            <a:extLst>
              <a:ext uri="{FF2B5EF4-FFF2-40B4-BE49-F238E27FC236}">
                <a16:creationId xmlns:a16="http://schemas.microsoft.com/office/drawing/2014/main" id="{007FEE28-0E5B-4FCB-B83F-972DADC663CF}"/>
              </a:ext>
            </a:extLst>
          </p:cNvPr>
          <p:cNvSpPr>
            <a:spLocks noGrp="1"/>
          </p:cNvSpPr>
          <p:nvPr>
            <p:ph idx="1"/>
          </p:nvPr>
        </p:nvSpPr>
        <p:spPr/>
        <p:txBody>
          <a:bodyPr/>
          <a:lstStyle/>
          <a:p>
            <a:pPr marL="342900" lvl="0" indent="-342900">
              <a:lnSpc>
                <a:spcPct val="107000"/>
              </a:lnSpc>
              <a:spcAft>
                <a:spcPts val="800"/>
              </a:spcAft>
              <a:buFont typeface="Arial" panose="020B0604020202020204" pitchFamily="34" charset="0"/>
              <a:buChar char="•"/>
              <a:tabLst>
                <a:tab pos="457200" algn="l"/>
              </a:tabLs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BE" sz="1800" dirty="0">
                <a:effectLst/>
                <a:latin typeface="Calibri" panose="020F0502020204030204" pitchFamily="34" charset="0"/>
                <a:ea typeface="Calibri" panose="020F0502020204030204" pitchFamily="34" charset="0"/>
                <a:cs typeface="Times New Roman" panose="02020603050405020304" pitchFamily="18" charset="0"/>
              </a:rPr>
              <a:t>Seule et unique interface développée par la Commission européenne</a:t>
            </a:r>
            <a:r>
              <a:rPr lang="fr-BE" sz="1800" dirty="0">
                <a:latin typeface="Calibri" panose="020F0502020204030204" pitchFamily="34" charset="0"/>
                <a:ea typeface="Calibri" panose="020F0502020204030204" pitchFamily="34" charset="0"/>
                <a:cs typeface="Times New Roman" panose="02020603050405020304" pitchFamily="18"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BE" sz="1800" dirty="0">
                <a:latin typeface="Calibri" panose="020F0502020204030204" pitchFamily="34" charset="0"/>
                <a:ea typeface="Calibri" panose="020F0502020204030204" pitchFamily="34" charset="0"/>
                <a:cs typeface="Times New Roman" panose="02020603050405020304" pitchFamily="18" charset="0"/>
              </a:rPr>
              <a:t>D</a:t>
            </a:r>
            <a:r>
              <a:rPr lang="fr-BE" sz="1800" dirty="0">
                <a:effectLst/>
                <a:latin typeface="Calibri" panose="020F0502020204030204" pitchFamily="34" charset="0"/>
                <a:ea typeface="Calibri" panose="020F0502020204030204" pitchFamily="34" charset="0"/>
                <a:cs typeface="Times New Roman" panose="02020603050405020304" pitchFamily="18" charset="0"/>
              </a:rPr>
              <a:t>isponible dans les 24 langues officielles de l’UE avec une déclaration harmonisée.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BE" sz="1800" dirty="0">
                <a:latin typeface="Calibri" panose="020F0502020204030204" pitchFamily="34" charset="0"/>
                <a:ea typeface="Calibri" panose="020F0502020204030204" pitchFamily="34" charset="0"/>
                <a:cs typeface="Times New Roman" panose="02020603050405020304" pitchFamily="18" charset="0"/>
              </a:rPr>
              <a:t>Le c</a:t>
            </a:r>
            <a:r>
              <a:rPr lang="fr-BE" sz="1800" dirty="0">
                <a:effectLst/>
                <a:latin typeface="Calibri" panose="020F0502020204030204" pitchFamily="34" charset="0"/>
                <a:ea typeface="Calibri" panose="020F0502020204030204" pitchFamily="34" charset="0"/>
                <a:cs typeface="Times New Roman" panose="02020603050405020304" pitchFamily="18" charset="0"/>
              </a:rPr>
              <a:t>anal de communication direct entre les entreprises détachant des conducteurs et les autorités de l’Etat membre d’accueil. Les entreprises disposent d’un délai de 8 semaines pour soumette les documents demandés.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BE" sz="1800" dirty="0">
                <a:effectLst/>
                <a:latin typeface="Calibri" panose="020F0502020204030204" pitchFamily="34" charset="0"/>
                <a:ea typeface="Calibri" panose="020F0502020204030204" pitchFamily="34" charset="0"/>
                <a:cs typeface="Times New Roman" panose="02020603050405020304" pitchFamily="18" charset="0"/>
              </a:rPr>
              <a:t>En cas de refus de coopérer par l’entreprise, les autorités de l’Etat membre d’accueil peuvent demander, via l’IMI, l’assistance de l’Etat membre d’établissement. Les entreprises auront 25 jours pour présenter les documents.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548263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Grand écran</PresentationFormat>
  <Paragraphs>43</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6</vt:i4>
      </vt:variant>
    </vt:vector>
  </HeadingPairs>
  <TitlesOfParts>
    <vt:vector size="13" baseType="lpstr">
      <vt:lpstr>Arial</vt:lpstr>
      <vt:lpstr>Calibri</vt:lpstr>
      <vt:lpstr>Calibri Light</vt:lpstr>
      <vt:lpstr>ITC Avant Garde Gothic Std Extr</vt:lpstr>
      <vt:lpstr>Symbol</vt:lpstr>
      <vt:lpstr>Thème Office</vt:lpstr>
      <vt:lpstr>Conception personnalisée</vt:lpstr>
      <vt:lpstr>Présentation PowerPoint</vt:lpstr>
      <vt:lpstr>Présentation PowerPoint</vt:lpstr>
      <vt:lpstr>Principes de détachement 1/2</vt:lpstr>
      <vt:lpstr>Principes de détachement 2/2</vt:lpstr>
      <vt:lpstr>Obligations dans le cadre de détachement </vt:lpstr>
      <vt:lpstr>Rôle clé de la nouvelle interface connectée à l’IMI (International Market Information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Monica Lopez</dc:creator>
  <cp:lastModifiedBy>Veselina Nikitsenka</cp:lastModifiedBy>
  <cp:revision>12</cp:revision>
  <dcterms:created xsi:type="dcterms:W3CDTF">2020-06-17T13:52:07Z</dcterms:created>
  <dcterms:modified xsi:type="dcterms:W3CDTF">2022-01-26T11:30:33Z</dcterms:modified>
</cp:coreProperties>
</file>